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692"/>
  </p:normalViewPr>
  <p:slideViewPr>
    <p:cSldViewPr snapToGrid="0" snapToObjects="1">
      <p:cViewPr>
        <p:scale>
          <a:sx n="40" d="100"/>
          <a:sy n="40" d="100"/>
        </p:scale>
        <p:origin x="160"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994662" y="9574541"/>
            <a:ext cx="37856160" cy="15975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994662" y="25701001"/>
            <a:ext cx="37856160" cy="84010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6" name="Google Shape;26;p5"/>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57070"/>
        </a:solidFill>
        <a:effectLst/>
      </p:bgPr>
    </p:bg>
    <p:spTree>
      <p:nvGrpSpPr>
        <p:cNvPr id="1" name="Shape 83"/>
        <p:cNvGrpSpPr/>
        <p:nvPr/>
      </p:nvGrpSpPr>
      <p:grpSpPr>
        <a:xfrm>
          <a:off x="0" y="0"/>
          <a:ext cx="0" cy="0"/>
          <a:chOff x="0" y="0"/>
          <a:chExt cx="0" cy="0"/>
        </a:xfrm>
      </p:grpSpPr>
      <p:sp>
        <p:nvSpPr>
          <p:cNvPr id="84" name="Google Shape;84;p1"/>
          <p:cNvSpPr/>
          <p:nvPr/>
        </p:nvSpPr>
        <p:spPr>
          <a:xfrm>
            <a:off x="-60592" y="-29506"/>
            <a:ext cx="43886478" cy="6208593"/>
          </a:xfrm>
          <a:prstGeom prst="rect">
            <a:avLst/>
          </a:prstGeom>
          <a:gradFill>
            <a:gsLst>
              <a:gs pos="0">
                <a:srgbClr val="770000"/>
              </a:gs>
              <a:gs pos="50000">
                <a:srgbClr val="AC0000"/>
              </a:gs>
              <a:gs pos="100000">
                <a:srgbClr val="CE0000"/>
              </a:gs>
            </a:gsLst>
            <a:lin ang="1620000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200" b="1" i="0" u="none" strike="noStrike" cap="none" dirty="0">
                <a:solidFill>
                  <a:schemeClr val="lt1"/>
                </a:solidFill>
                <a:latin typeface="Helvetica Neue"/>
                <a:ea typeface="Helvetica Neue"/>
                <a:cs typeface="Helvetica Neue"/>
                <a:sym typeface="Helvetica Neue"/>
              </a:rPr>
              <a:t>When You Heard it First: Age of Exposure Affects Functional Connectivity between mPFC and Auditory Network </a:t>
            </a:r>
            <a:endParaRPr dirty="0"/>
          </a:p>
          <a:p>
            <a:pPr lvl="0" algn="ctr"/>
            <a:r>
              <a:rPr lang="en-US" sz="5400" b="0" i="0" u="none" strike="noStrike" cap="none" dirty="0">
                <a:solidFill>
                  <a:schemeClr val="lt1"/>
                </a:solidFill>
                <a:latin typeface="Helvetica Neue"/>
                <a:ea typeface="Helvetica Neue"/>
                <a:cs typeface="Helvetica Neue"/>
                <a:sym typeface="Helvetica Neue"/>
              </a:rPr>
              <a:t>Nicholas Kathios</a:t>
            </a:r>
            <a:r>
              <a:rPr lang="en-US" sz="5400" baseline="30000" dirty="0">
                <a:solidFill>
                  <a:schemeClr val="lt1"/>
                </a:solidFill>
                <a:latin typeface="Helvetica Neue"/>
                <a:ea typeface="Helvetica Neue"/>
                <a:cs typeface="Helvetica Neue"/>
                <a:sym typeface="Helvetica Neue"/>
              </a:rPr>
              <a:t>1</a:t>
            </a:r>
            <a:r>
              <a:rPr lang="en-US" sz="5400" b="0" i="0" u="none" strike="noStrike" cap="none" dirty="0">
                <a:solidFill>
                  <a:schemeClr val="lt1"/>
                </a:solidFill>
                <a:latin typeface="Helvetica Neue"/>
                <a:ea typeface="Helvetica Neue"/>
                <a:cs typeface="Helvetica Neue"/>
                <a:sym typeface="Helvetica Neue"/>
              </a:rPr>
              <a:t>, Milena Aiello Quinci</a:t>
            </a:r>
            <a:r>
              <a:rPr lang="en-US" sz="5400" b="0" i="0" u="none" strike="noStrike" cap="none" baseline="30000" dirty="0">
                <a:solidFill>
                  <a:schemeClr val="lt1"/>
                </a:solidFill>
                <a:latin typeface="Helvetica Neue"/>
                <a:ea typeface="Helvetica Neue"/>
                <a:cs typeface="Helvetica Neue"/>
                <a:sym typeface="Helvetica Neue"/>
              </a:rPr>
              <a:t>1</a:t>
            </a:r>
            <a:r>
              <a:rPr lang="en-US" sz="5400" b="0" i="0" u="none" strike="noStrike" cap="none" dirty="0">
                <a:solidFill>
                  <a:schemeClr val="lt1"/>
                </a:solidFill>
                <a:latin typeface="Helvetica Neue"/>
                <a:ea typeface="Helvetica Neue"/>
                <a:cs typeface="Helvetica Neue"/>
                <a:sym typeface="Helvetica Neue"/>
              </a:rPr>
              <a:t>, Psyche Loui</a:t>
            </a:r>
            <a:r>
              <a:rPr lang="en-US" sz="5400" b="0" i="0" u="none" strike="noStrike" cap="none" baseline="30000" dirty="0">
                <a:solidFill>
                  <a:schemeClr val="lt1"/>
                </a:solidFill>
                <a:latin typeface="Helvetica Neue"/>
                <a:ea typeface="Helvetica Neue"/>
                <a:cs typeface="Helvetica Neue"/>
                <a:sym typeface="Helvetica Neue"/>
              </a:rPr>
              <a:t>1</a:t>
            </a:r>
            <a:r>
              <a:rPr lang="en-US" sz="5400" b="0" i="0" u="none" strike="noStrike" cap="none" dirty="0">
                <a:solidFill>
                  <a:schemeClr val="lt1"/>
                </a:solidFill>
                <a:latin typeface="Helvetica Neue"/>
                <a:ea typeface="Helvetica Neue"/>
                <a:cs typeface="Helvetica Neue"/>
                <a:sym typeface="Helvetica Neue"/>
              </a:rPr>
              <a:t>  </a:t>
            </a:r>
            <a:endParaRPr dirty="0"/>
          </a:p>
          <a:p>
            <a:pPr marL="0" marR="0" lvl="0" indent="0" algn="ctr" rtl="0">
              <a:spcBef>
                <a:spcPts val="0"/>
              </a:spcBef>
              <a:spcAft>
                <a:spcPts val="0"/>
              </a:spcAft>
              <a:buNone/>
            </a:pPr>
            <a:r>
              <a:rPr lang="en-US" sz="4400" b="0" i="0" u="none" strike="noStrike" cap="none" baseline="30000" dirty="0">
                <a:solidFill>
                  <a:schemeClr val="lt1"/>
                </a:solidFill>
                <a:latin typeface="Helvetica Neue"/>
                <a:ea typeface="Helvetica Neue"/>
                <a:cs typeface="Helvetica Neue"/>
                <a:sym typeface="Helvetica Neue"/>
              </a:rPr>
              <a:t>1</a:t>
            </a:r>
            <a:r>
              <a:rPr lang="en-US" sz="4400" b="0" i="0" u="none" strike="noStrike" cap="none" dirty="0">
                <a:solidFill>
                  <a:schemeClr val="lt1"/>
                </a:solidFill>
                <a:latin typeface="Helvetica Neue"/>
                <a:ea typeface="Helvetica Neue"/>
                <a:cs typeface="Helvetica Neue"/>
                <a:sym typeface="Helvetica Neue"/>
              </a:rPr>
              <a:t>Northeastern University</a:t>
            </a:r>
            <a:endParaRPr dirty="0"/>
          </a:p>
        </p:txBody>
      </p:sp>
      <p:sp>
        <p:nvSpPr>
          <p:cNvPr id="85" name="Google Shape;85;p1"/>
          <p:cNvSpPr/>
          <p:nvPr/>
        </p:nvSpPr>
        <p:spPr>
          <a:xfrm>
            <a:off x="645459" y="6591300"/>
            <a:ext cx="13877365" cy="31356300"/>
          </a:xfrm>
          <a:prstGeom prst="rect">
            <a:avLst/>
          </a:prstGeom>
          <a:blipFill rotWithShape="1">
            <a:blip r:embed="rId3">
              <a:alphaModFix/>
            </a:blip>
            <a:stretch>
              <a:fillRect/>
            </a:stretch>
          </a:blipFill>
          <a:ln w="9525" cap="flat" cmpd="sng">
            <a:solidFill>
              <a:srgbClr val="D5DBE5"/>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r>
              <a:rPr lang="en-US" sz="7776" b="0" i="0" u="none" strike="noStrike" cap="none" dirty="0">
                <a:latin typeface="Calibri"/>
                <a:ea typeface="Calibri"/>
                <a:cs typeface="Calibri"/>
                <a:sym typeface="Calibri"/>
              </a:rPr>
              <a:t> </a:t>
            </a:r>
            <a:endParaRPr dirty="0"/>
          </a:p>
        </p:txBody>
      </p:sp>
      <p:sp>
        <p:nvSpPr>
          <p:cNvPr id="86" name="Google Shape;86;p1"/>
          <p:cNvSpPr/>
          <p:nvPr/>
        </p:nvSpPr>
        <p:spPr>
          <a:xfrm>
            <a:off x="29331763" y="6591300"/>
            <a:ext cx="13877365" cy="31356300"/>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3200" dirty="0">
                <a:solidFill>
                  <a:schemeClr val="dk1"/>
                </a:solidFill>
                <a:latin typeface="Helvetica Neue"/>
                <a:ea typeface="Helvetica Neue"/>
                <a:cs typeface="Helvetica Neue"/>
                <a:sym typeface="Helvetica Neue"/>
              </a:rPr>
              <a:t>Self-selected music elicited greater activity than other-selected music in the precuneus, cingulate, TPJ, cerebellum, precentral gyrus, superior frontal gyrus, middle temporal gyrus, middle frontal gyrus, OFC, supramarginal gyrus, STG, </a:t>
            </a:r>
            <a:r>
              <a:rPr lang="en-US" sz="3200" dirty="0" err="1">
                <a:solidFill>
                  <a:schemeClr val="dk1"/>
                </a:solidFill>
                <a:latin typeface="Helvetica Neue"/>
                <a:ea typeface="Helvetica Neue"/>
                <a:cs typeface="Helvetica Neue"/>
                <a:sym typeface="Helvetica Neue"/>
              </a:rPr>
              <a:t>Heschl’s</a:t>
            </a:r>
            <a:r>
              <a:rPr lang="en-US" sz="3200" dirty="0">
                <a:solidFill>
                  <a:schemeClr val="dk1"/>
                </a:solidFill>
                <a:latin typeface="Helvetica Neue"/>
                <a:ea typeface="Helvetica Neue"/>
                <a:cs typeface="Helvetica Neue"/>
                <a:sym typeface="Helvetica Neue"/>
              </a:rPr>
              <a:t> gyrus. No significant clusters were observed at the post-intervention level. </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3200"/>
              <a:buFont typeface="Arial"/>
              <a:buChar char="•"/>
            </a:pPr>
            <a:r>
              <a:rPr lang="en-US" sz="3200" dirty="0">
                <a:solidFill>
                  <a:schemeClr val="dk1"/>
                </a:solidFill>
                <a:latin typeface="Helvetica Neue"/>
                <a:ea typeface="Helvetica Neue"/>
                <a:cs typeface="Helvetica Neue"/>
                <a:sym typeface="Helvetica Neue"/>
              </a:rPr>
              <a:t>Both self-selected and other-selected music elicited activity in auditory areas, specifically the STG, with greater activity for self-selected music. </a:t>
            </a:r>
            <a:endParaRPr dirty="0"/>
          </a:p>
          <a:p>
            <a:pPr marL="457200" marR="0" lvl="0" indent="-457200" algn="l" rtl="0">
              <a:spcBef>
                <a:spcPts val="0"/>
              </a:spcBef>
              <a:spcAft>
                <a:spcPts val="0"/>
              </a:spcAft>
              <a:buClr>
                <a:schemeClr val="dk1"/>
              </a:buClr>
              <a:buSzPts val="3200"/>
              <a:buFont typeface="Arial"/>
              <a:buChar char="•"/>
            </a:pPr>
            <a:r>
              <a:rPr lang="en-US" sz="3200" dirty="0">
                <a:solidFill>
                  <a:schemeClr val="dk1"/>
                </a:solidFill>
                <a:latin typeface="Helvetica Neue"/>
                <a:ea typeface="Helvetica Neue"/>
                <a:cs typeface="Helvetica Neue"/>
                <a:sym typeface="Helvetica Neue"/>
              </a:rPr>
              <a:t>Self-selected music elicited greater activity in reward regions and DMN regions, such as the mPFC and PCC, compared to other-selected music.</a:t>
            </a:r>
            <a:endParaRPr dirty="0"/>
          </a:p>
          <a:p>
            <a:pPr marL="457200" marR="0" lvl="0" indent="-457200" algn="l" rtl="0">
              <a:spcBef>
                <a:spcPts val="0"/>
              </a:spcBef>
              <a:spcAft>
                <a:spcPts val="0"/>
              </a:spcAft>
              <a:buClr>
                <a:schemeClr val="dk1"/>
              </a:buClr>
              <a:buSzPts val="3200"/>
              <a:buFont typeface="Arial"/>
              <a:buChar char="•"/>
            </a:pPr>
            <a:r>
              <a:rPr lang="en-US" sz="3200" dirty="0">
                <a:solidFill>
                  <a:schemeClr val="dk1"/>
                </a:solidFill>
                <a:latin typeface="Helvetica Neue"/>
                <a:ea typeface="Helvetica Neue"/>
                <a:cs typeface="Helvetica Neue"/>
                <a:sym typeface="Helvetica Neue"/>
              </a:rPr>
              <a:t>Other-selected music elicited widespread deactivation compared to self-selected music, resulting in a positive self-selected &gt; other-selected contrast. </a:t>
            </a:r>
            <a:endParaRPr dirty="0"/>
          </a:p>
          <a:p>
            <a:pPr marL="457200" marR="0" lvl="0" indent="-457200" algn="l" rtl="0">
              <a:spcBef>
                <a:spcPts val="0"/>
              </a:spcBef>
              <a:spcAft>
                <a:spcPts val="0"/>
              </a:spcAft>
              <a:buClr>
                <a:schemeClr val="dk1"/>
              </a:buClr>
              <a:buSzPts val="3200"/>
              <a:buFont typeface="Arial"/>
              <a:buChar char="•"/>
            </a:pPr>
            <a:r>
              <a:rPr lang="en-US" sz="3200" dirty="0">
                <a:solidFill>
                  <a:schemeClr val="dk1"/>
                </a:solidFill>
                <a:latin typeface="Helvetica Neue"/>
                <a:ea typeface="Helvetica Neue"/>
                <a:cs typeface="Helvetica Neue"/>
                <a:sym typeface="Helvetica Neue"/>
              </a:rPr>
              <a:t>Greater engagement was observed pre-intervention compared to post-intervention for both self-selected and other-selected music.</a:t>
            </a:r>
            <a:endParaRPr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3200" b="1" dirty="0">
                <a:solidFill>
                  <a:schemeClr val="dk1"/>
                </a:solidFill>
                <a:latin typeface="Helvetica Neue"/>
                <a:ea typeface="Helvetica Neue"/>
                <a:cs typeface="Helvetica Neue"/>
                <a:sym typeface="Helvetica Neue"/>
              </a:rPr>
              <a:t>Future Directions and Plans: </a:t>
            </a:r>
            <a:r>
              <a:rPr lang="en-US" sz="3200" dirty="0">
                <a:solidFill>
                  <a:schemeClr val="dk1"/>
                </a:solidFill>
                <a:latin typeface="Helvetica Neue"/>
                <a:ea typeface="Helvetica Neue"/>
                <a:cs typeface="Helvetica Neue"/>
                <a:sym typeface="Helvetica Neue"/>
              </a:rPr>
              <a:t>Future plans for this project include 1) recruiting a larger sample of older adults and 2) incorporating a control intervention to test the impact of music relative to other interventions.</a:t>
            </a:r>
            <a:endParaRPr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2000" dirty="0">
              <a:solidFill>
                <a:schemeClr val="dk1"/>
              </a:solidFill>
              <a:latin typeface="Helvetica Neue"/>
              <a:ea typeface="Helvetica Neue"/>
              <a:cs typeface="Helvetica Neue"/>
              <a:sym typeface="Helvetica Neue"/>
            </a:endParaRPr>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Innes, K. E., </a:t>
            </a:r>
            <a:r>
              <a:rPr lang="en-US" sz="2000" dirty="0" err="1">
                <a:solidFill>
                  <a:schemeClr val="dk1"/>
                </a:solidFill>
                <a:latin typeface="Helvetica Neue"/>
                <a:ea typeface="Helvetica Neue"/>
                <a:cs typeface="Helvetica Neue"/>
                <a:sym typeface="Helvetica Neue"/>
              </a:rPr>
              <a:t>Selfe</a:t>
            </a:r>
            <a:r>
              <a:rPr lang="en-US" sz="2000" dirty="0">
                <a:solidFill>
                  <a:schemeClr val="dk1"/>
                </a:solidFill>
                <a:latin typeface="Helvetica Neue"/>
                <a:ea typeface="Helvetica Neue"/>
                <a:cs typeface="Helvetica Neue"/>
                <a:sym typeface="Helvetica Neue"/>
              </a:rPr>
              <a:t>, T. K., Khalsa, D. S., &amp; </a:t>
            </a:r>
            <a:r>
              <a:rPr lang="en-US" sz="2000" dirty="0" err="1">
                <a:solidFill>
                  <a:schemeClr val="dk1"/>
                </a:solidFill>
                <a:latin typeface="Helvetica Neue"/>
                <a:ea typeface="Helvetica Neue"/>
                <a:cs typeface="Helvetica Neue"/>
                <a:sym typeface="Helvetica Neue"/>
              </a:rPr>
              <a:t>Kandati</a:t>
            </a:r>
            <a:r>
              <a:rPr lang="en-US" sz="2000" dirty="0">
                <a:solidFill>
                  <a:schemeClr val="dk1"/>
                </a:solidFill>
                <a:latin typeface="Helvetica Neue"/>
                <a:ea typeface="Helvetica Neue"/>
                <a:cs typeface="Helvetica Neue"/>
                <a:sym typeface="Helvetica Neue"/>
              </a:rPr>
              <a:t>, S. (2016). Effects of meditation versus music listening on perceived stress, mood, sleep, and quality of life in adults with early memory loss: A pilot randomized controlled trial. </a:t>
            </a:r>
            <a:r>
              <a:rPr lang="en-US" sz="2000" i="1" dirty="0">
                <a:solidFill>
                  <a:schemeClr val="dk1"/>
                </a:solidFill>
                <a:latin typeface="Helvetica Neue"/>
                <a:ea typeface="Helvetica Neue"/>
                <a:cs typeface="Helvetica Neue"/>
                <a:sym typeface="Helvetica Neue"/>
              </a:rPr>
              <a:t>J </a:t>
            </a:r>
            <a:r>
              <a:rPr lang="en-US" sz="2000" i="1" dirty="0" err="1">
                <a:solidFill>
                  <a:schemeClr val="dk1"/>
                </a:solidFill>
                <a:latin typeface="Helvetica Neue"/>
                <a:ea typeface="Helvetica Neue"/>
                <a:cs typeface="Helvetica Neue"/>
                <a:sym typeface="Helvetica Neue"/>
              </a:rPr>
              <a:t>Alzheimers</a:t>
            </a:r>
            <a:r>
              <a:rPr lang="en-US" sz="2000" i="1" dirty="0">
                <a:solidFill>
                  <a:schemeClr val="dk1"/>
                </a:solidFill>
                <a:latin typeface="Helvetica Neue"/>
                <a:ea typeface="Helvetica Neue"/>
                <a:cs typeface="Helvetica Neue"/>
                <a:sym typeface="Helvetica Neue"/>
              </a:rPr>
              <a:t> Dis</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52</a:t>
            </a:r>
            <a:r>
              <a:rPr lang="en-US" sz="2000" dirty="0">
                <a:solidFill>
                  <a:schemeClr val="dk1"/>
                </a:solidFill>
                <a:latin typeface="Helvetica Neue"/>
                <a:ea typeface="Helvetica Neue"/>
                <a:cs typeface="Helvetica Neue"/>
                <a:sym typeface="Helvetica Neue"/>
              </a:rPr>
              <a:t>(4), 1277–1298.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/10.1016/s0011-8486(07)80046-x</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Domínguez-Chávez, C. J., </a:t>
            </a:r>
            <a:r>
              <a:rPr lang="en-US" sz="2000" dirty="0" err="1">
                <a:solidFill>
                  <a:schemeClr val="dk1"/>
                </a:solidFill>
                <a:latin typeface="Helvetica Neue"/>
                <a:ea typeface="Helvetica Neue"/>
                <a:cs typeface="Helvetica Neue"/>
                <a:sym typeface="Helvetica Neue"/>
              </a:rPr>
              <a:t>Murrock</a:t>
            </a:r>
            <a:r>
              <a:rPr lang="en-US" sz="2000" dirty="0">
                <a:solidFill>
                  <a:schemeClr val="dk1"/>
                </a:solidFill>
                <a:latin typeface="Helvetica Neue"/>
                <a:ea typeface="Helvetica Neue"/>
                <a:cs typeface="Helvetica Neue"/>
                <a:sym typeface="Helvetica Neue"/>
              </a:rPr>
              <a:t>, C. J., Guerrero, P. I. C., &amp; Salazar-González, B. C. (2019). Music therapy intervention in community-dwelling older adults with mild cognitive impairment: A pilot study. </a:t>
            </a:r>
            <a:r>
              <a:rPr lang="en-US" sz="2000" i="1" dirty="0">
                <a:solidFill>
                  <a:schemeClr val="dk1"/>
                </a:solidFill>
                <a:latin typeface="Helvetica Neue"/>
                <a:ea typeface="Helvetica Neue"/>
                <a:cs typeface="Helvetica Neue"/>
                <a:sym typeface="Helvetica Neue"/>
              </a:rPr>
              <a:t>Geriatric Nursing</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40</a:t>
            </a:r>
            <a:r>
              <a:rPr lang="en-US" sz="2000" dirty="0">
                <a:solidFill>
                  <a:schemeClr val="dk1"/>
                </a:solidFill>
                <a:latin typeface="Helvetica Neue"/>
                <a:ea typeface="Helvetica Neue"/>
                <a:cs typeface="Helvetica Neue"/>
                <a:sym typeface="Helvetica Neue"/>
              </a:rPr>
              <a:t>, 614–619.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/10.1016/j.gerinurse.2019.06.004</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Ruud, E. (1997). Music and the quality of life. </a:t>
            </a:r>
            <a:r>
              <a:rPr lang="en-US" sz="2000" i="1" dirty="0">
                <a:solidFill>
                  <a:schemeClr val="dk1"/>
                </a:solidFill>
                <a:latin typeface="Helvetica Neue"/>
                <a:ea typeface="Helvetica Neue"/>
                <a:cs typeface="Helvetica Neue"/>
                <a:sym typeface="Helvetica Neue"/>
              </a:rPr>
              <a:t>Nordic Journal of Music Therapy</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6</a:t>
            </a:r>
            <a:r>
              <a:rPr lang="en-US" sz="2000" dirty="0">
                <a:solidFill>
                  <a:schemeClr val="dk1"/>
                </a:solidFill>
                <a:latin typeface="Helvetica Neue"/>
                <a:ea typeface="Helvetica Neue"/>
                <a:cs typeface="Helvetica Neue"/>
                <a:sym typeface="Helvetica Neue"/>
              </a:rPr>
              <a:t>(2), 86–97.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/10.1080/08098139709477902</a:t>
            </a:r>
            <a:endParaRPr dirty="0"/>
          </a:p>
          <a:p>
            <a:pPr marL="457200" marR="0" lvl="0" indent="-457200" algn="l" rtl="0">
              <a:spcBef>
                <a:spcPts val="0"/>
              </a:spcBef>
              <a:spcAft>
                <a:spcPts val="0"/>
              </a:spcAft>
              <a:buClr>
                <a:schemeClr val="dk1"/>
              </a:buClr>
              <a:buSzPts val="2000"/>
              <a:buFont typeface="Calibri"/>
              <a:buAutoNum type="arabicPeriod"/>
            </a:pPr>
            <a:r>
              <a:rPr lang="en-US" sz="2000" dirty="0" err="1">
                <a:solidFill>
                  <a:schemeClr val="dk1"/>
                </a:solidFill>
                <a:latin typeface="Helvetica Neue"/>
                <a:ea typeface="Helvetica Neue"/>
                <a:cs typeface="Helvetica Neue"/>
                <a:sym typeface="Helvetica Neue"/>
              </a:rPr>
              <a:t>Liljeström</a:t>
            </a:r>
            <a:r>
              <a:rPr lang="en-US" sz="2000" dirty="0">
                <a:solidFill>
                  <a:schemeClr val="dk1"/>
                </a:solidFill>
                <a:latin typeface="Helvetica Neue"/>
                <a:ea typeface="Helvetica Neue"/>
                <a:cs typeface="Helvetica Neue"/>
                <a:sym typeface="Helvetica Neue"/>
              </a:rPr>
              <a:t>, S., </a:t>
            </a:r>
            <a:r>
              <a:rPr lang="en-US" sz="2000" dirty="0" err="1">
                <a:solidFill>
                  <a:schemeClr val="dk1"/>
                </a:solidFill>
                <a:latin typeface="Helvetica Neue"/>
                <a:ea typeface="Helvetica Neue"/>
                <a:cs typeface="Helvetica Neue"/>
                <a:sym typeface="Helvetica Neue"/>
              </a:rPr>
              <a:t>Juslin</a:t>
            </a:r>
            <a:r>
              <a:rPr lang="en-US" sz="2000" dirty="0">
                <a:solidFill>
                  <a:schemeClr val="dk1"/>
                </a:solidFill>
                <a:latin typeface="Helvetica Neue"/>
                <a:ea typeface="Helvetica Neue"/>
                <a:cs typeface="Helvetica Neue"/>
                <a:sym typeface="Helvetica Neue"/>
              </a:rPr>
              <a:t>, P. N., &amp; </a:t>
            </a:r>
            <a:r>
              <a:rPr lang="en-US" sz="2000" dirty="0" err="1">
                <a:solidFill>
                  <a:schemeClr val="dk1"/>
                </a:solidFill>
                <a:latin typeface="Helvetica Neue"/>
                <a:ea typeface="Helvetica Neue"/>
                <a:cs typeface="Helvetica Neue"/>
                <a:sym typeface="Helvetica Neue"/>
              </a:rPr>
              <a:t>Västfjäll</a:t>
            </a:r>
            <a:r>
              <a:rPr lang="en-US" sz="2000" dirty="0">
                <a:solidFill>
                  <a:schemeClr val="dk1"/>
                </a:solidFill>
                <a:latin typeface="Helvetica Neue"/>
                <a:ea typeface="Helvetica Neue"/>
                <a:cs typeface="Helvetica Neue"/>
                <a:sym typeface="Helvetica Neue"/>
              </a:rPr>
              <a:t>, D. (2013). Experimental evidence of the roles of music choice, social context, and listener personality in emotional reactions to music. </a:t>
            </a:r>
            <a:r>
              <a:rPr lang="en-US" sz="2000" i="1" dirty="0">
                <a:solidFill>
                  <a:schemeClr val="dk1"/>
                </a:solidFill>
                <a:latin typeface="Helvetica Neue"/>
                <a:ea typeface="Helvetica Neue"/>
                <a:cs typeface="Helvetica Neue"/>
                <a:sym typeface="Helvetica Neue"/>
              </a:rPr>
              <a:t>Psychology of Music</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41</a:t>
            </a:r>
            <a:r>
              <a:rPr lang="en-US" sz="2000" dirty="0">
                <a:solidFill>
                  <a:schemeClr val="dk1"/>
                </a:solidFill>
                <a:latin typeface="Helvetica Neue"/>
                <a:ea typeface="Helvetica Neue"/>
                <a:cs typeface="Helvetica Neue"/>
                <a:sym typeface="Helvetica Neue"/>
              </a:rPr>
              <a:t>(5), 579–599.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/10.1177/0305735612440615</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Cassidy, G., &amp; MacDonald, R. (2009). The effects of music choice on task performance: A study of the impact of self-selected and experimenter-selected music on driving game performance and experience. </a:t>
            </a:r>
            <a:r>
              <a:rPr lang="en-US" sz="2000" i="1" dirty="0" err="1">
                <a:solidFill>
                  <a:schemeClr val="dk1"/>
                </a:solidFill>
                <a:latin typeface="Helvetica Neue"/>
                <a:ea typeface="Helvetica Neue"/>
                <a:cs typeface="Helvetica Neue"/>
                <a:sym typeface="Helvetica Neue"/>
              </a:rPr>
              <a:t>Musicae</a:t>
            </a:r>
            <a:r>
              <a:rPr lang="en-US" sz="2000" i="1" dirty="0">
                <a:solidFill>
                  <a:schemeClr val="dk1"/>
                </a:solidFill>
                <a:latin typeface="Helvetica Neue"/>
                <a:ea typeface="Helvetica Neue"/>
                <a:cs typeface="Helvetica Neue"/>
                <a:sym typeface="Helvetica Neue"/>
              </a:rPr>
              <a:t> Scientiae</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13</a:t>
            </a:r>
            <a:r>
              <a:rPr lang="en-US" sz="2000" dirty="0">
                <a:solidFill>
                  <a:schemeClr val="dk1"/>
                </a:solidFill>
                <a:latin typeface="Helvetica Neue"/>
                <a:ea typeface="Helvetica Neue"/>
                <a:cs typeface="Helvetica Neue"/>
                <a:sym typeface="Helvetica Neue"/>
              </a:rPr>
              <a:t>(2), 357–386.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/10.1177/102986490901300207</a:t>
            </a:r>
            <a:endParaRPr dirty="0"/>
          </a:p>
          <a:p>
            <a:pPr marL="457200" marR="0" lvl="0" indent="-457200" algn="l" rtl="0">
              <a:spcBef>
                <a:spcPts val="0"/>
              </a:spcBef>
              <a:spcAft>
                <a:spcPts val="0"/>
              </a:spcAft>
              <a:buClr>
                <a:schemeClr val="dk1"/>
              </a:buClr>
              <a:buSzPts val="2000"/>
              <a:buFont typeface="Calibri"/>
              <a:buAutoNum type="arabicPeriod"/>
            </a:pPr>
            <a:r>
              <a:rPr lang="en-US" sz="2000" dirty="0" err="1">
                <a:solidFill>
                  <a:schemeClr val="dk1"/>
                </a:solidFill>
                <a:latin typeface="Helvetica Neue"/>
                <a:ea typeface="Helvetica Neue"/>
                <a:cs typeface="Helvetica Neue"/>
                <a:sym typeface="Helvetica Neue"/>
              </a:rPr>
              <a:t>Belfi</a:t>
            </a:r>
            <a:r>
              <a:rPr lang="en-US" sz="2000" dirty="0">
                <a:solidFill>
                  <a:schemeClr val="dk1"/>
                </a:solidFill>
                <a:latin typeface="Helvetica Neue"/>
                <a:ea typeface="Helvetica Neue"/>
                <a:cs typeface="Helvetica Neue"/>
                <a:sym typeface="Helvetica Neue"/>
              </a:rPr>
              <a:t>, A. M., &amp; Loui, P. (2020). Musical anhedonia and rewards of music listening: Current advances and a proposed model. </a:t>
            </a:r>
            <a:r>
              <a:rPr lang="en-US" sz="2000" i="1" dirty="0">
                <a:solidFill>
                  <a:schemeClr val="dk1"/>
                </a:solidFill>
                <a:latin typeface="Helvetica Neue"/>
                <a:ea typeface="Helvetica Neue"/>
                <a:cs typeface="Helvetica Neue"/>
                <a:sym typeface="Helvetica Neue"/>
              </a:rPr>
              <a:t>Annals of the New York Academy of Sciences</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1464</a:t>
            </a:r>
            <a:r>
              <a:rPr lang="en-US" sz="2000" dirty="0">
                <a:solidFill>
                  <a:schemeClr val="dk1"/>
                </a:solidFill>
                <a:latin typeface="Helvetica Neue"/>
                <a:ea typeface="Helvetica Neue"/>
                <a:cs typeface="Helvetica Neue"/>
                <a:sym typeface="Helvetica Neue"/>
              </a:rPr>
              <a:t>(1), 99–114.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/10.1111/nyas.14241</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Whitfield-</a:t>
            </a:r>
            <a:r>
              <a:rPr lang="en-US" sz="2000" dirty="0" err="1">
                <a:solidFill>
                  <a:schemeClr val="dk1"/>
                </a:solidFill>
                <a:latin typeface="Helvetica Neue"/>
                <a:ea typeface="Helvetica Neue"/>
                <a:cs typeface="Helvetica Neue"/>
                <a:sym typeface="Helvetica Neue"/>
              </a:rPr>
              <a:t>Gabrieli</a:t>
            </a:r>
            <a:r>
              <a:rPr lang="en-US" sz="2000" dirty="0">
                <a:solidFill>
                  <a:schemeClr val="dk1"/>
                </a:solidFill>
                <a:latin typeface="Helvetica Neue"/>
                <a:ea typeface="Helvetica Neue"/>
                <a:cs typeface="Helvetica Neue"/>
                <a:sym typeface="Helvetica Neue"/>
              </a:rPr>
              <a:t>, S., &amp; Nieto-</a:t>
            </a:r>
            <a:r>
              <a:rPr lang="en-US" sz="2000" dirty="0" err="1">
                <a:solidFill>
                  <a:schemeClr val="dk1"/>
                </a:solidFill>
                <a:latin typeface="Helvetica Neue"/>
                <a:ea typeface="Helvetica Neue"/>
                <a:cs typeface="Helvetica Neue"/>
                <a:sym typeface="Helvetica Neue"/>
              </a:rPr>
              <a:t>Castanon</a:t>
            </a:r>
            <a:r>
              <a:rPr lang="en-US" sz="2000" dirty="0">
                <a:solidFill>
                  <a:schemeClr val="dk1"/>
                </a:solidFill>
                <a:latin typeface="Helvetica Neue"/>
                <a:ea typeface="Helvetica Neue"/>
                <a:cs typeface="Helvetica Neue"/>
                <a:sym typeface="Helvetica Neue"/>
              </a:rPr>
              <a:t>, A. (2012). Conn: A functional connectivity toolbox for correlated and anticorrelated brain networks. </a:t>
            </a:r>
            <a:r>
              <a:rPr lang="en-US" sz="2000" i="1" dirty="0">
                <a:solidFill>
                  <a:schemeClr val="dk1"/>
                </a:solidFill>
                <a:latin typeface="Helvetica Neue"/>
                <a:ea typeface="Helvetica Neue"/>
                <a:cs typeface="Helvetica Neue"/>
                <a:sym typeface="Helvetica Neue"/>
              </a:rPr>
              <a:t>Brain Connectivity</a:t>
            </a:r>
            <a:r>
              <a:rPr lang="en-US" sz="2000" dirty="0">
                <a:solidFill>
                  <a:schemeClr val="dk1"/>
                </a:solidFill>
                <a:latin typeface="Helvetica Neue"/>
                <a:ea typeface="Helvetica Neue"/>
                <a:cs typeface="Helvetica Neue"/>
                <a:sym typeface="Helvetica Neue"/>
              </a:rPr>
              <a:t>, </a:t>
            </a:r>
            <a:r>
              <a:rPr lang="en-US" sz="2000" i="1" dirty="0">
                <a:solidFill>
                  <a:schemeClr val="dk1"/>
                </a:solidFill>
                <a:latin typeface="Helvetica Neue"/>
                <a:ea typeface="Helvetica Neue"/>
                <a:cs typeface="Helvetica Neue"/>
                <a:sym typeface="Helvetica Neue"/>
              </a:rPr>
              <a:t>2</a:t>
            </a:r>
            <a:r>
              <a:rPr lang="en-US" sz="2000" dirty="0">
                <a:solidFill>
                  <a:schemeClr val="dk1"/>
                </a:solidFill>
                <a:latin typeface="Helvetica Neue"/>
                <a:ea typeface="Helvetica Neue"/>
                <a:cs typeface="Helvetica Neue"/>
                <a:sym typeface="Helvetica Neue"/>
              </a:rPr>
              <a:t>(3), 125–141. https://</a:t>
            </a:r>
            <a:r>
              <a:rPr lang="en-US" sz="2000" dirty="0" err="1">
                <a:solidFill>
                  <a:schemeClr val="dk1"/>
                </a:solidFill>
                <a:latin typeface="Helvetica Neue"/>
                <a:ea typeface="Helvetica Neue"/>
                <a:cs typeface="Helvetica Neue"/>
                <a:sym typeface="Helvetica Neue"/>
              </a:rPr>
              <a:t>doi.org</a:t>
            </a:r>
            <a:r>
              <a:rPr lang="en-US" sz="2000" dirty="0">
                <a:solidFill>
                  <a:schemeClr val="dk1"/>
                </a:solidFill>
                <a:latin typeface="Helvetica Neue"/>
                <a:ea typeface="Helvetica Neue"/>
                <a:cs typeface="Helvetica Neue"/>
                <a:sym typeface="Helvetica Neue"/>
              </a:rPr>
              <a:t>/10.1089/brain.2012.0073</a:t>
            </a:r>
            <a:endParaRPr dirty="0"/>
          </a:p>
          <a:p>
            <a:pPr marL="457200" marR="0" lvl="0" indent="-457200" algn="l" rtl="0">
              <a:spcBef>
                <a:spcPts val="0"/>
              </a:spcBef>
              <a:spcAft>
                <a:spcPts val="0"/>
              </a:spcAft>
              <a:buClr>
                <a:schemeClr val="dk1"/>
              </a:buClr>
              <a:buSzPts val="2000"/>
              <a:buFont typeface="Calibri"/>
              <a:buAutoNum type="arabicPeriod"/>
            </a:pPr>
            <a:r>
              <a:rPr lang="en-US" sz="2000" dirty="0" err="1">
                <a:solidFill>
                  <a:schemeClr val="dk1"/>
                </a:solidFill>
                <a:latin typeface="Helvetica Neue"/>
                <a:ea typeface="Helvetica Neue"/>
                <a:cs typeface="Helvetica Neue"/>
                <a:sym typeface="Helvetica Neue"/>
              </a:rPr>
              <a:t>Folstein</a:t>
            </a:r>
            <a:r>
              <a:rPr lang="en-US" sz="2000" dirty="0">
                <a:solidFill>
                  <a:schemeClr val="dk1"/>
                </a:solidFill>
                <a:latin typeface="Helvetica Neue"/>
                <a:ea typeface="Helvetica Neue"/>
                <a:cs typeface="Helvetica Neue"/>
                <a:sym typeface="Helvetica Neue"/>
              </a:rPr>
              <a:t>, M. F., </a:t>
            </a:r>
            <a:r>
              <a:rPr lang="en-US" sz="2000" dirty="0" err="1">
                <a:solidFill>
                  <a:schemeClr val="dk1"/>
                </a:solidFill>
                <a:latin typeface="Helvetica Neue"/>
                <a:ea typeface="Helvetica Neue"/>
                <a:cs typeface="Helvetica Neue"/>
                <a:sym typeface="Helvetica Neue"/>
              </a:rPr>
              <a:t>Folstein</a:t>
            </a:r>
            <a:r>
              <a:rPr lang="en-US" sz="2000" dirty="0">
                <a:solidFill>
                  <a:schemeClr val="dk1"/>
                </a:solidFill>
                <a:latin typeface="Helvetica Neue"/>
                <a:ea typeface="Helvetica Neue"/>
                <a:cs typeface="Helvetica Neue"/>
                <a:sym typeface="Helvetica Neue"/>
              </a:rPr>
              <a:t>, S. E., &amp; McHugh, P. R. (1975). “Mini-mental state”: A practical method for grading the cognitive state of patients for the clinician. </a:t>
            </a:r>
            <a:r>
              <a:rPr lang="en-US" sz="2000" i="1" dirty="0">
                <a:solidFill>
                  <a:schemeClr val="dk1"/>
                </a:solidFill>
                <a:latin typeface="Helvetica Neue"/>
                <a:ea typeface="Helvetica Neue"/>
                <a:cs typeface="Helvetica Neue"/>
                <a:sym typeface="Helvetica Neue"/>
              </a:rPr>
              <a:t>Journal of psychiatric research, 12</a:t>
            </a:r>
            <a:r>
              <a:rPr lang="en-US" sz="2000" dirty="0">
                <a:solidFill>
                  <a:schemeClr val="dk1"/>
                </a:solidFill>
                <a:latin typeface="Helvetica Neue"/>
                <a:ea typeface="Helvetica Neue"/>
                <a:cs typeface="Helvetica Neue"/>
                <a:sym typeface="Helvetica Neue"/>
              </a:rPr>
              <a:t>(3), 189-198.</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Russell, D., Peplau, L. A., &amp; </a:t>
            </a:r>
            <a:r>
              <a:rPr lang="en-US" sz="2000" dirty="0" err="1">
                <a:solidFill>
                  <a:schemeClr val="dk1"/>
                </a:solidFill>
                <a:latin typeface="Helvetica Neue"/>
                <a:ea typeface="Helvetica Neue"/>
                <a:cs typeface="Helvetica Neue"/>
                <a:sym typeface="Helvetica Neue"/>
              </a:rPr>
              <a:t>Cutrona</a:t>
            </a:r>
            <a:r>
              <a:rPr lang="en-US" sz="2000" dirty="0">
                <a:solidFill>
                  <a:schemeClr val="dk1"/>
                </a:solidFill>
                <a:latin typeface="Helvetica Neue"/>
                <a:ea typeface="Helvetica Neue"/>
                <a:cs typeface="Helvetica Neue"/>
                <a:sym typeface="Helvetica Neue"/>
              </a:rPr>
              <a:t>, C. E. (1980). The revised UCLA Loneliness Scale: concurrent and discriminant validity evidence. </a:t>
            </a:r>
            <a:r>
              <a:rPr lang="en-US" sz="2000" i="1" dirty="0">
                <a:solidFill>
                  <a:schemeClr val="dk1"/>
                </a:solidFill>
                <a:latin typeface="Helvetica Neue"/>
                <a:ea typeface="Helvetica Neue"/>
                <a:cs typeface="Helvetica Neue"/>
                <a:sym typeface="Helvetica Neue"/>
              </a:rPr>
              <a:t>Journal of personality and social psychology, 39</a:t>
            </a:r>
            <a:r>
              <a:rPr lang="en-US" sz="2000" dirty="0">
                <a:solidFill>
                  <a:schemeClr val="dk1"/>
                </a:solidFill>
                <a:latin typeface="Helvetica Neue"/>
                <a:ea typeface="Helvetica Neue"/>
                <a:cs typeface="Helvetica Neue"/>
                <a:sym typeface="Helvetica Neue"/>
              </a:rPr>
              <a:t>(3), 472.</a:t>
            </a:r>
            <a:endParaRPr dirty="0"/>
          </a:p>
          <a:p>
            <a:pPr marL="457200" marR="0" lvl="0" indent="-457200" algn="l" rtl="0">
              <a:spcBef>
                <a:spcPts val="0"/>
              </a:spcBef>
              <a:spcAft>
                <a:spcPts val="0"/>
              </a:spcAft>
              <a:buClr>
                <a:schemeClr val="dk1"/>
              </a:buClr>
              <a:buSzPts val="2000"/>
              <a:buFont typeface="Calibri"/>
              <a:buAutoNum type="arabicPeriod"/>
            </a:pPr>
            <a:r>
              <a:rPr lang="en-US" sz="2000" dirty="0">
                <a:solidFill>
                  <a:schemeClr val="dk1"/>
                </a:solidFill>
                <a:latin typeface="Helvetica Neue"/>
                <a:ea typeface="Helvetica Neue"/>
                <a:cs typeface="Helvetica Neue"/>
                <a:sym typeface="Helvetica Neue"/>
              </a:rPr>
              <a:t>Cohen S, </a:t>
            </a:r>
            <a:r>
              <a:rPr lang="en-US" sz="2000" dirty="0" err="1">
                <a:solidFill>
                  <a:schemeClr val="dk1"/>
                </a:solidFill>
                <a:latin typeface="Helvetica Neue"/>
                <a:ea typeface="Helvetica Neue"/>
                <a:cs typeface="Helvetica Neue"/>
                <a:sym typeface="Helvetica Neue"/>
              </a:rPr>
              <a:t>Kamarck</a:t>
            </a:r>
            <a:r>
              <a:rPr lang="en-US" sz="2000" dirty="0">
                <a:solidFill>
                  <a:schemeClr val="dk1"/>
                </a:solidFill>
                <a:latin typeface="Helvetica Neue"/>
                <a:ea typeface="Helvetica Neue"/>
                <a:cs typeface="Helvetica Neue"/>
                <a:sym typeface="Helvetica Neue"/>
              </a:rPr>
              <a:t> T, </a:t>
            </a:r>
            <a:r>
              <a:rPr lang="en-US" sz="2000" dirty="0" err="1">
                <a:solidFill>
                  <a:schemeClr val="dk1"/>
                </a:solidFill>
                <a:latin typeface="Helvetica Neue"/>
                <a:ea typeface="Helvetica Neue"/>
                <a:cs typeface="Helvetica Neue"/>
                <a:sym typeface="Helvetica Neue"/>
              </a:rPr>
              <a:t>Mermelstein</a:t>
            </a:r>
            <a:r>
              <a:rPr lang="en-US" sz="2000" dirty="0">
                <a:solidFill>
                  <a:schemeClr val="dk1"/>
                </a:solidFill>
                <a:latin typeface="Helvetica Neue"/>
                <a:ea typeface="Helvetica Neue"/>
                <a:cs typeface="Helvetica Neue"/>
                <a:sym typeface="Helvetica Neue"/>
              </a:rPr>
              <a:t> R. (1983). A Global Measure of Perceived Stress. </a:t>
            </a:r>
            <a:r>
              <a:rPr lang="en-US" sz="2000" i="1" dirty="0">
                <a:solidFill>
                  <a:schemeClr val="dk1"/>
                </a:solidFill>
                <a:latin typeface="Helvetica Neue"/>
                <a:ea typeface="Helvetica Neue"/>
                <a:cs typeface="Helvetica Neue"/>
                <a:sym typeface="Helvetica Neue"/>
              </a:rPr>
              <a:t>Journal of Health and Social Behavior, 24(</a:t>
            </a:r>
            <a:r>
              <a:rPr lang="en-US" sz="2000" dirty="0">
                <a:solidFill>
                  <a:schemeClr val="dk1"/>
                </a:solidFill>
                <a:latin typeface="Helvetica Neue"/>
                <a:ea typeface="Helvetica Neue"/>
                <a:cs typeface="Helvetica Neue"/>
                <a:sym typeface="Helvetica Neue"/>
              </a:rPr>
              <a:t>4), 385-96.</a:t>
            </a:r>
            <a:endParaRPr dirty="0"/>
          </a:p>
          <a:p>
            <a:pPr marL="457200" marR="0" lvl="0" indent="-400050" algn="l" rtl="0">
              <a:spcBef>
                <a:spcPts val="0"/>
              </a:spcBef>
              <a:spcAft>
                <a:spcPts val="0"/>
              </a:spcAft>
              <a:buClr>
                <a:schemeClr val="dk1"/>
              </a:buClr>
              <a:buSzPts val="900"/>
              <a:buFont typeface="Calibri"/>
              <a:buNone/>
            </a:pPr>
            <a:endParaRPr sz="9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2300" dirty="0">
                <a:solidFill>
                  <a:schemeClr val="dk1"/>
                </a:solidFill>
                <a:latin typeface="Helvetica Neue"/>
                <a:ea typeface="Helvetica Neue"/>
                <a:cs typeface="Helvetica Neue"/>
                <a:sym typeface="Helvetica Neue"/>
              </a:rPr>
              <a:t>We acknowledge support from Grammy Foundation, NSF-CAREER 1945436, NSF-STTR 2014870, and Kim and Glenn Campbell Foundation.</a:t>
            </a:r>
            <a:endParaRPr dirty="0"/>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6591300"/>
            <a:ext cx="13877365" cy="31356300"/>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0" marR="0" lvl="0" indent="0" algn="ctr"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3200" b="1" dirty="0">
                <a:solidFill>
                  <a:schemeClr val="dk1"/>
                </a:solidFill>
                <a:latin typeface="Helvetica Neue"/>
                <a:ea typeface="Helvetica Neue"/>
                <a:cs typeface="Helvetica Neue"/>
                <a:sym typeface="Helvetica Neue"/>
              </a:rPr>
              <a:t>Pre-intervention, </a:t>
            </a:r>
            <a:r>
              <a:rPr lang="en-US" sz="3200" dirty="0">
                <a:solidFill>
                  <a:schemeClr val="dk1"/>
                </a:solidFill>
                <a:latin typeface="Helvetica Neue"/>
                <a:ea typeface="Helvetica Neue"/>
                <a:cs typeface="Helvetica Neue"/>
                <a:sym typeface="Helvetica Neue"/>
              </a:rPr>
              <a:t>listening to self-selected music elicited significant activation in the superior temporal gyrus (STG)/</a:t>
            </a:r>
            <a:r>
              <a:rPr lang="en-US" sz="3200" dirty="0" err="1">
                <a:solidFill>
                  <a:schemeClr val="dk1"/>
                </a:solidFill>
                <a:latin typeface="Helvetica Neue"/>
                <a:ea typeface="Helvetica Neue"/>
                <a:cs typeface="Helvetica Neue"/>
                <a:sym typeface="Helvetica Neue"/>
              </a:rPr>
              <a:t>Heschl’s</a:t>
            </a:r>
            <a:r>
              <a:rPr lang="en-US" sz="3200" dirty="0">
                <a:solidFill>
                  <a:schemeClr val="dk1"/>
                </a:solidFill>
                <a:latin typeface="Helvetica Neue"/>
                <a:ea typeface="Helvetica Neue"/>
                <a:cs typeface="Helvetica Neue"/>
                <a:sym typeface="Helvetica Neue"/>
              </a:rPr>
              <a:t> Gyrus, precuneus, cingulate, temporoparietal junction (TPJ), cingulate/medial prefrontal cortex (mPFC), and orbitofrontal cortex (OFC) and deactivation in the postcentral gyrus, supplementary motor area (SMA), frontal pole, precentral gyrus, middle frontal gyrus. </a:t>
            </a:r>
            <a:endParaRPr dirty="0"/>
          </a:p>
          <a:p>
            <a:pPr marL="0" marR="0" lvl="0" indent="0" algn="l" rtl="0">
              <a:spcBef>
                <a:spcPts val="0"/>
              </a:spcBef>
              <a:spcAft>
                <a:spcPts val="0"/>
              </a:spcAft>
              <a:buNone/>
            </a:pPr>
            <a:r>
              <a:rPr lang="en-US" sz="3200" b="1" dirty="0">
                <a:solidFill>
                  <a:schemeClr val="dk1"/>
                </a:solidFill>
                <a:latin typeface="Helvetica Neue"/>
                <a:ea typeface="Helvetica Neue"/>
                <a:cs typeface="Helvetica Neue"/>
                <a:sym typeface="Helvetica Neue"/>
              </a:rPr>
              <a:t>Post-intervention,</a:t>
            </a:r>
            <a:r>
              <a:rPr lang="en-US" sz="3200" dirty="0">
                <a:solidFill>
                  <a:schemeClr val="dk1"/>
                </a:solidFill>
                <a:latin typeface="Helvetica Neue"/>
                <a:ea typeface="Helvetica Neue"/>
                <a:cs typeface="Helvetica Neue"/>
                <a:sym typeface="Helvetica Neue"/>
              </a:rPr>
              <a:t> listening to self-selected music elicited significant activation in the STG, TPJ, mPFC, and deactivation in the postcentral gyrus, inferior temporal gyrus, paracingulate gyrus, lateral occipital cortex, superior frontal gyrus, occipital pole, occipital fusiform gyrus, and cerebellum.</a:t>
            </a:r>
            <a:endParaRPr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3200" dirty="0">
                <a:solidFill>
                  <a:schemeClr val="dk1"/>
                </a:solidFill>
                <a:latin typeface="Helvetica Neue"/>
                <a:ea typeface="Helvetica Neue"/>
                <a:cs typeface="Helvetica Neue"/>
                <a:sym typeface="Helvetica Neue"/>
              </a:rPr>
              <a:t>    </a:t>
            </a:r>
            <a:endParaRPr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sz="3200" dirty="0">
                <a:solidFill>
                  <a:schemeClr val="dk1"/>
                </a:solidFill>
                <a:latin typeface="Helvetica Neue"/>
                <a:ea typeface="Helvetica Neue"/>
                <a:cs typeface="Helvetica Neue"/>
                <a:sym typeface="Helvetica Neue"/>
              </a:rPr>
              <a:t>Both pre- and post-intervention, listening to other-selected music elicited significant activation in the STG, and deactivation in the OFC and a cluster spanning the precuneus, postcentral gyrus, precentral gyrus, lateral occipital cortex, TPJ, cingulate, middle frontal gyrus, cerebellum, superior parietal lobe, frontal lobe, and SMA. </a:t>
            </a:r>
            <a:endParaRPr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p:txBody>
      </p:sp>
      <p:pic>
        <p:nvPicPr>
          <p:cNvPr id="88" name="Google Shape;88;p1"/>
          <p:cNvPicPr preferRelativeResize="0"/>
          <p:nvPr/>
        </p:nvPicPr>
        <p:blipFill rotWithShape="1">
          <a:blip r:embed="rId4">
            <a:alphaModFix/>
          </a:blip>
          <a:srcRect/>
          <a:stretch/>
        </p:blipFill>
        <p:spPr>
          <a:xfrm>
            <a:off x="1344707" y="2287301"/>
            <a:ext cx="4037631" cy="3729523"/>
          </a:xfrm>
          <a:prstGeom prst="rect">
            <a:avLst/>
          </a:prstGeom>
          <a:noFill/>
          <a:ln>
            <a:noFill/>
          </a:ln>
        </p:spPr>
      </p:pic>
      <p:pic>
        <p:nvPicPr>
          <p:cNvPr id="89" name="Google Shape;89;p1" descr="A picture containing drawing&#10;&#10;Description automatically generated"/>
          <p:cNvPicPr preferRelativeResize="0"/>
          <p:nvPr/>
        </p:nvPicPr>
        <p:blipFill rotWithShape="1">
          <a:blip r:embed="rId5">
            <a:alphaModFix/>
          </a:blip>
          <a:srcRect/>
          <a:stretch/>
        </p:blipFill>
        <p:spPr>
          <a:xfrm>
            <a:off x="37500643" y="2346462"/>
            <a:ext cx="4561757" cy="3433685"/>
          </a:xfrm>
          <a:prstGeom prst="rect">
            <a:avLst/>
          </a:prstGeom>
          <a:noFill/>
          <a:ln>
            <a:noFill/>
          </a:ln>
        </p:spPr>
      </p:pic>
      <p:sp>
        <p:nvSpPr>
          <p:cNvPr id="90" name="Google Shape;90;p1"/>
          <p:cNvSpPr/>
          <p:nvPr/>
        </p:nvSpPr>
        <p:spPr>
          <a:xfrm>
            <a:off x="645458" y="659130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Introduction</a:t>
            </a:r>
            <a:endParaRPr/>
          </a:p>
        </p:txBody>
      </p:sp>
      <p:sp>
        <p:nvSpPr>
          <p:cNvPr id="91" name="Google Shape;91;p1"/>
          <p:cNvSpPr/>
          <p:nvPr/>
        </p:nvSpPr>
        <p:spPr>
          <a:xfrm>
            <a:off x="633702" y="1804483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Methods</a:t>
            </a:r>
            <a:endParaRPr sz="6600" b="1">
              <a:solidFill>
                <a:schemeClr val="lt1"/>
              </a:solidFill>
              <a:latin typeface="Helvetica Neue"/>
              <a:ea typeface="Helvetica Neue"/>
              <a:cs typeface="Helvetica Neue"/>
              <a:sym typeface="Helvetica Neue"/>
            </a:endParaRPr>
          </a:p>
        </p:txBody>
      </p:sp>
      <p:grpSp>
        <p:nvGrpSpPr>
          <p:cNvPr id="92" name="Google Shape;92;p1"/>
          <p:cNvGrpSpPr/>
          <p:nvPr/>
        </p:nvGrpSpPr>
        <p:grpSpPr>
          <a:xfrm>
            <a:off x="1195507" y="25193249"/>
            <a:ext cx="12753753" cy="3361766"/>
            <a:chOff x="1207263" y="22617950"/>
            <a:chExt cx="12753753" cy="3361766"/>
          </a:xfrm>
        </p:grpSpPr>
        <p:pic>
          <p:nvPicPr>
            <p:cNvPr id="93" name="Google Shape;93;p1" descr="Image result for nubic mri"/>
            <p:cNvPicPr preferRelativeResize="0"/>
            <p:nvPr/>
          </p:nvPicPr>
          <p:blipFill rotWithShape="1">
            <a:blip r:embed="rId6">
              <a:alphaModFix/>
            </a:blip>
            <a:srcRect l="20956" r="7352"/>
            <a:stretch/>
          </p:blipFill>
          <p:spPr>
            <a:xfrm>
              <a:off x="1207263" y="22617951"/>
              <a:ext cx="4284602" cy="3361765"/>
            </a:xfrm>
            <a:prstGeom prst="rect">
              <a:avLst/>
            </a:prstGeom>
            <a:noFill/>
            <a:ln>
              <a:noFill/>
            </a:ln>
          </p:spPr>
        </p:pic>
        <p:pic>
          <p:nvPicPr>
            <p:cNvPr id="94" name="Google Shape;94;p1" descr="Image result for nubic mri"/>
            <p:cNvPicPr preferRelativeResize="0"/>
            <p:nvPr/>
          </p:nvPicPr>
          <p:blipFill rotWithShape="1">
            <a:blip r:embed="rId6">
              <a:alphaModFix/>
            </a:blip>
            <a:srcRect l="20956" r="7352"/>
            <a:stretch/>
          </p:blipFill>
          <p:spPr>
            <a:xfrm>
              <a:off x="9676414" y="22617951"/>
              <a:ext cx="4284602" cy="3361765"/>
            </a:xfrm>
            <a:prstGeom prst="rect">
              <a:avLst/>
            </a:prstGeom>
            <a:noFill/>
            <a:ln>
              <a:noFill/>
            </a:ln>
          </p:spPr>
        </p:pic>
        <p:pic>
          <p:nvPicPr>
            <p:cNvPr id="95" name="Google Shape;95;p1" descr="A picture containing drawing&#10;&#10;Description automatically generated"/>
            <p:cNvPicPr preferRelativeResize="0"/>
            <p:nvPr/>
          </p:nvPicPr>
          <p:blipFill rotWithShape="1">
            <a:blip r:embed="rId7">
              <a:alphaModFix/>
            </a:blip>
            <a:srcRect/>
            <a:stretch/>
          </p:blipFill>
          <p:spPr>
            <a:xfrm rot="309065">
              <a:off x="6518209" y="22707374"/>
              <a:ext cx="2131861" cy="3108960"/>
            </a:xfrm>
            <a:prstGeom prst="rect">
              <a:avLst/>
            </a:prstGeom>
            <a:noFill/>
            <a:ln>
              <a:noFill/>
            </a:ln>
          </p:spPr>
        </p:pic>
      </p:grpSp>
      <p:grpSp>
        <p:nvGrpSpPr>
          <p:cNvPr id="96" name="Google Shape;96;p1"/>
          <p:cNvGrpSpPr/>
          <p:nvPr/>
        </p:nvGrpSpPr>
        <p:grpSpPr>
          <a:xfrm>
            <a:off x="877221" y="22714752"/>
            <a:ext cx="13413838" cy="1948256"/>
            <a:chOff x="806388" y="21711684"/>
            <a:chExt cx="13413838" cy="1948256"/>
          </a:xfrm>
        </p:grpSpPr>
        <p:sp>
          <p:nvSpPr>
            <p:cNvPr id="97" name="Google Shape;97;p1"/>
            <p:cNvSpPr/>
            <p:nvPr/>
          </p:nvSpPr>
          <p:spPr>
            <a:xfrm>
              <a:off x="5311505" y="21711684"/>
              <a:ext cx="4545270" cy="194825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Helvetica Neue"/>
                  <a:ea typeface="Helvetica Neue"/>
                  <a:cs typeface="Helvetica Neue"/>
                  <a:sym typeface="Helvetica Neue"/>
                </a:rPr>
                <a:t>8-week music intervention:</a:t>
              </a:r>
              <a:r>
                <a:rPr lang="en-US" sz="2400">
                  <a:solidFill>
                    <a:schemeClr val="dk1"/>
                  </a:solidFill>
                  <a:latin typeface="Helvetica Neue"/>
                  <a:ea typeface="Helvetica Neue"/>
                  <a:cs typeface="Helvetica Neue"/>
                  <a:sym typeface="Helvetica Neue"/>
                </a:rPr>
                <a:t> daily listening, reflection in a log book, and weekly check-ins with a music therapist </a:t>
              </a:r>
              <a:endParaRPr/>
            </a:p>
          </p:txBody>
        </p:sp>
        <p:sp>
          <p:nvSpPr>
            <p:cNvPr id="98" name="Google Shape;98;p1"/>
            <p:cNvSpPr/>
            <p:nvPr/>
          </p:nvSpPr>
          <p:spPr>
            <a:xfrm>
              <a:off x="806388" y="22058491"/>
              <a:ext cx="4505117" cy="125464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dirty="0">
                  <a:solidFill>
                    <a:schemeClr val="dk1"/>
                  </a:solidFill>
                  <a:latin typeface="Helvetica Neue"/>
                  <a:ea typeface="Helvetica Neue"/>
                  <a:cs typeface="Helvetica Neue"/>
                  <a:sym typeface="Helvetica Neue"/>
                </a:rPr>
                <a:t>Pre-intervention:</a:t>
              </a:r>
              <a:r>
                <a:rPr lang="en-US" sz="2400" dirty="0">
                  <a:solidFill>
                    <a:schemeClr val="dk1"/>
                  </a:solidFill>
                  <a:latin typeface="Helvetica Neue"/>
                  <a:ea typeface="Helvetica Neue"/>
                  <a:cs typeface="Helvetica Neue"/>
                  <a:sym typeface="Helvetica Neue"/>
                </a:rPr>
                <a:t> MRI (T1, DTI, </a:t>
              </a:r>
              <a:r>
                <a:rPr lang="en-US" sz="2400" dirty="0" err="1">
                  <a:solidFill>
                    <a:schemeClr val="dk1"/>
                  </a:solidFill>
                  <a:latin typeface="Helvetica Neue"/>
                  <a:ea typeface="Helvetica Neue"/>
                  <a:cs typeface="Helvetica Neue"/>
                  <a:sym typeface="Helvetica Neue"/>
                </a:rPr>
                <a:t>rsfMRI</a:t>
              </a:r>
              <a:r>
                <a:rPr lang="en-US" sz="2400" dirty="0">
                  <a:solidFill>
                    <a:schemeClr val="dk1"/>
                  </a:solidFill>
                  <a:latin typeface="Helvetica Neue"/>
                  <a:ea typeface="Helvetica Neue"/>
                  <a:cs typeface="Helvetica Neue"/>
                  <a:sym typeface="Helvetica Neue"/>
                </a:rPr>
                <a:t>, task fMRI) and neuropsychological testing (including MMSE (8), Loneliness (9), PSS (10)</a:t>
              </a:r>
              <a:endParaRPr dirty="0"/>
            </a:p>
          </p:txBody>
        </p:sp>
        <p:sp>
          <p:nvSpPr>
            <p:cNvPr id="99" name="Google Shape;99;p1"/>
            <p:cNvSpPr/>
            <p:nvPr/>
          </p:nvSpPr>
          <p:spPr>
            <a:xfrm>
              <a:off x="9715109" y="22058491"/>
              <a:ext cx="4505117" cy="125464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dk1"/>
                  </a:solidFill>
                  <a:latin typeface="Helvetica Neue"/>
                  <a:ea typeface="Helvetica Neue"/>
                  <a:cs typeface="Helvetica Neue"/>
                  <a:sym typeface="Helvetica Neue"/>
                </a:rPr>
                <a:t>Post-intervention:</a:t>
              </a:r>
              <a:r>
                <a:rPr lang="en-US" sz="2400">
                  <a:solidFill>
                    <a:schemeClr val="dk1"/>
                  </a:solidFill>
                  <a:latin typeface="Helvetica Neue"/>
                  <a:ea typeface="Helvetica Neue"/>
                  <a:cs typeface="Helvetica Neue"/>
                  <a:sym typeface="Helvetica Neue"/>
                </a:rPr>
                <a:t> MRI and neuropsychological testing, same as pre-intervention</a:t>
              </a:r>
              <a:endParaRPr/>
            </a:p>
          </p:txBody>
        </p:sp>
      </p:grpSp>
      <p:sp>
        <p:nvSpPr>
          <p:cNvPr id="100" name="Google Shape;100;p1"/>
          <p:cNvSpPr/>
          <p:nvPr/>
        </p:nvSpPr>
        <p:spPr>
          <a:xfrm>
            <a:off x="29342188" y="18278328"/>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Discussion</a:t>
            </a:r>
            <a:r>
              <a:rPr lang="en-US" sz="4800" b="1">
                <a:solidFill>
                  <a:schemeClr val="lt1"/>
                </a:solidFill>
                <a:latin typeface="Helvetica Neue"/>
                <a:ea typeface="Helvetica Neue"/>
                <a:cs typeface="Helvetica Neue"/>
                <a:sym typeface="Helvetica Neue"/>
              </a:rPr>
              <a:t> </a:t>
            </a:r>
            <a:endParaRPr/>
          </a:p>
        </p:txBody>
      </p:sp>
      <p:pic>
        <p:nvPicPr>
          <p:cNvPr id="101" name="Google Shape;101;p1"/>
          <p:cNvPicPr preferRelativeResize="0"/>
          <p:nvPr/>
        </p:nvPicPr>
        <p:blipFill rotWithShape="1">
          <a:blip r:embed="rId8">
            <a:alphaModFix/>
          </a:blip>
          <a:srcRect/>
          <a:stretch/>
        </p:blipFill>
        <p:spPr>
          <a:xfrm>
            <a:off x="15263895" y="14313389"/>
            <a:ext cx="13157384" cy="2506136"/>
          </a:xfrm>
          <a:prstGeom prst="rect">
            <a:avLst/>
          </a:prstGeom>
          <a:noFill/>
          <a:ln>
            <a:noFill/>
          </a:ln>
        </p:spPr>
      </p:pic>
      <p:sp>
        <p:nvSpPr>
          <p:cNvPr id="102" name="Google Shape;102;p1"/>
          <p:cNvSpPr/>
          <p:nvPr/>
        </p:nvSpPr>
        <p:spPr>
          <a:xfrm>
            <a:off x="29342188" y="27969676"/>
            <a:ext cx="13877365" cy="1618488"/>
          </a:xfrm>
          <a:prstGeom prst="rect">
            <a:avLst/>
          </a:prstGeom>
          <a:solidFill>
            <a:srgbClr val="AEABAB"/>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References </a:t>
            </a:r>
            <a:endParaRPr/>
          </a:p>
        </p:txBody>
      </p:sp>
      <p:grpSp>
        <p:nvGrpSpPr>
          <p:cNvPr id="103" name="Google Shape;103;p1"/>
          <p:cNvGrpSpPr/>
          <p:nvPr/>
        </p:nvGrpSpPr>
        <p:grpSpPr>
          <a:xfrm>
            <a:off x="24772798" y="20293596"/>
            <a:ext cx="4353849" cy="855639"/>
            <a:chOff x="15516849" y="22344132"/>
            <a:chExt cx="4353849" cy="855639"/>
          </a:xfrm>
        </p:grpSpPr>
        <p:sp>
          <p:nvSpPr>
            <p:cNvPr id="104" name="Google Shape;104;p1"/>
            <p:cNvSpPr/>
            <p:nvPr/>
          </p:nvSpPr>
          <p:spPr>
            <a:xfrm>
              <a:off x="15944424" y="22344132"/>
              <a:ext cx="3263792" cy="376531"/>
            </a:xfrm>
            <a:prstGeom prst="rect">
              <a:avLst/>
            </a:prstGeom>
            <a:gradFill>
              <a:gsLst>
                <a:gs pos="0">
                  <a:srgbClr val="9A0000"/>
                </a:gs>
                <a:gs pos="24000">
                  <a:srgbClr val="9A0000"/>
                </a:gs>
                <a:gs pos="50000">
                  <a:srgbClr val="5B012A"/>
                </a:gs>
                <a:gs pos="75000">
                  <a:srgbClr val="1C0153"/>
                </a:gs>
                <a:gs pos="100000">
                  <a:srgbClr val="1C0153"/>
                </a:gs>
              </a:gsLst>
              <a:path path="circle">
                <a:fillToRect l="100000" t="100000"/>
              </a:path>
              <a:tileRect r="-100000" b="-10000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7776">
                <a:solidFill>
                  <a:schemeClr val="lt1"/>
                </a:solidFill>
                <a:latin typeface="Calibri"/>
                <a:ea typeface="Calibri"/>
                <a:cs typeface="Calibri"/>
                <a:sym typeface="Calibri"/>
              </a:endParaRPr>
            </a:p>
          </p:txBody>
        </p:sp>
        <p:sp>
          <p:nvSpPr>
            <p:cNvPr id="105" name="Google Shape;105;p1"/>
            <p:cNvSpPr/>
            <p:nvPr/>
          </p:nvSpPr>
          <p:spPr>
            <a:xfrm>
              <a:off x="15516849" y="22691411"/>
              <a:ext cx="1785022" cy="50371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Deactivation</a:t>
              </a:r>
              <a:endParaRPr sz="2000">
                <a:solidFill>
                  <a:schemeClr val="dk1"/>
                </a:solidFill>
                <a:latin typeface="Helvetica Neue"/>
                <a:ea typeface="Helvetica Neue"/>
                <a:cs typeface="Helvetica Neue"/>
                <a:sym typeface="Helvetica Neue"/>
              </a:endParaRPr>
            </a:p>
          </p:txBody>
        </p:sp>
        <p:sp>
          <p:nvSpPr>
            <p:cNvPr id="106" name="Google Shape;106;p1"/>
            <p:cNvSpPr/>
            <p:nvPr/>
          </p:nvSpPr>
          <p:spPr>
            <a:xfrm>
              <a:off x="18085676" y="22696056"/>
              <a:ext cx="1785022" cy="50371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Activation</a:t>
              </a:r>
              <a:endParaRPr sz="2000">
                <a:solidFill>
                  <a:schemeClr val="dk1"/>
                </a:solidFill>
                <a:latin typeface="Helvetica Neue"/>
                <a:ea typeface="Helvetica Neue"/>
                <a:cs typeface="Helvetica Neue"/>
                <a:sym typeface="Helvetica Neue"/>
              </a:endParaRPr>
            </a:p>
          </p:txBody>
        </p:sp>
      </p:grpSp>
      <p:sp>
        <p:nvSpPr>
          <p:cNvPr id="107" name="Google Shape;107;p1"/>
          <p:cNvSpPr/>
          <p:nvPr/>
        </p:nvSpPr>
        <p:spPr>
          <a:xfrm>
            <a:off x="29342927" y="6492164"/>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4800" b="1">
                <a:solidFill>
                  <a:schemeClr val="lt1"/>
                </a:solidFill>
                <a:latin typeface="Helvetica Neue"/>
                <a:ea typeface="Helvetica Neue"/>
                <a:cs typeface="Helvetica Neue"/>
                <a:sym typeface="Helvetica Neue"/>
              </a:rPr>
              <a:t> </a:t>
            </a:r>
            <a:r>
              <a:rPr lang="en-US" sz="6000" b="1">
                <a:solidFill>
                  <a:schemeClr val="lt1"/>
                </a:solidFill>
                <a:latin typeface="Helvetica Neue"/>
                <a:ea typeface="Helvetica Neue"/>
                <a:cs typeface="Helvetica Neue"/>
                <a:sym typeface="Helvetica Neue"/>
              </a:rPr>
              <a:t>Self-Selected &gt; Other-Selected</a:t>
            </a:r>
            <a:endParaRPr/>
          </a:p>
        </p:txBody>
      </p:sp>
      <p:sp>
        <p:nvSpPr>
          <p:cNvPr id="108" name="Google Shape;108;p1"/>
          <p:cNvSpPr/>
          <p:nvPr/>
        </p:nvSpPr>
        <p:spPr>
          <a:xfrm>
            <a:off x="20337632" y="13740093"/>
            <a:ext cx="3013502" cy="70387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Pre-Intervention (N=16)</a:t>
            </a:r>
            <a:endParaRPr sz="2000">
              <a:solidFill>
                <a:schemeClr val="dk1"/>
              </a:solidFill>
              <a:latin typeface="Helvetica Neue"/>
              <a:ea typeface="Helvetica Neue"/>
              <a:cs typeface="Helvetica Neue"/>
              <a:sym typeface="Helvetica Neue"/>
            </a:endParaRPr>
          </a:p>
        </p:txBody>
      </p:sp>
      <p:sp>
        <p:nvSpPr>
          <p:cNvPr id="109" name="Google Shape;109;p1"/>
          <p:cNvSpPr/>
          <p:nvPr/>
        </p:nvSpPr>
        <p:spPr>
          <a:xfrm>
            <a:off x="20215705" y="16844862"/>
            <a:ext cx="3385040" cy="572286"/>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Post-Intervention (N=11)</a:t>
            </a:r>
            <a:endParaRPr sz="2000">
              <a:solidFill>
                <a:schemeClr val="dk1"/>
              </a:solidFill>
              <a:latin typeface="Helvetica Neue"/>
              <a:ea typeface="Helvetica Neue"/>
              <a:cs typeface="Helvetica Neue"/>
              <a:sym typeface="Helvetica Neue"/>
            </a:endParaRPr>
          </a:p>
        </p:txBody>
      </p:sp>
      <p:pic>
        <p:nvPicPr>
          <p:cNvPr id="110" name="Google Shape;110;p1"/>
          <p:cNvPicPr preferRelativeResize="0"/>
          <p:nvPr/>
        </p:nvPicPr>
        <p:blipFill rotWithShape="1">
          <a:blip r:embed="rId9">
            <a:alphaModFix/>
          </a:blip>
          <a:srcRect/>
          <a:stretch/>
        </p:blipFill>
        <p:spPr>
          <a:xfrm>
            <a:off x="15353730" y="17322769"/>
            <a:ext cx="12977713" cy="2476254"/>
          </a:xfrm>
          <a:prstGeom prst="rect">
            <a:avLst/>
          </a:prstGeom>
          <a:noFill/>
          <a:ln>
            <a:noFill/>
          </a:ln>
        </p:spPr>
      </p:pic>
      <p:grpSp>
        <p:nvGrpSpPr>
          <p:cNvPr id="111" name="Google Shape;111;p1"/>
          <p:cNvGrpSpPr/>
          <p:nvPr/>
        </p:nvGrpSpPr>
        <p:grpSpPr>
          <a:xfrm>
            <a:off x="15282110" y="24808904"/>
            <a:ext cx="13160499" cy="5891085"/>
            <a:chOff x="15371875" y="31744916"/>
            <a:chExt cx="13160499" cy="5891085"/>
          </a:xfrm>
        </p:grpSpPr>
        <p:sp>
          <p:nvSpPr>
            <p:cNvPr id="112" name="Google Shape;112;p1"/>
            <p:cNvSpPr/>
            <p:nvPr/>
          </p:nvSpPr>
          <p:spPr>
            <a:xfrm>
              <a:off x="20247038" y="31744916"/>
              <a:ext cx="3230556" cy="42987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Pre-Intervention (N=16)</a:t>
              </a:r>
              <a:endParaRPr sz="2000">
                <a:solidFill>
                  <a:schemeClr val="dk1"/>
                </a:solidFill>
                <a:latin typeface="Helvetica Neue"/>
                <a:ea typeface="Helvetica Neue"/>
                <a:cs typeface="Helvetica Neue"/>
                <a:sym typeface="Helvetica Neue"/>
              </a:endParaRPr>
            </a:p>
          </p:txBody>
        </p:sp>
        <p:sp>
          <p:nvSpPr>
            <p:cNvPr id="113" name="Google Shape;113;p1"/>
            <p:cNvSpPr/>
            <p:nvPr/>
          </p:nvSpPr>
          <p:spPr>
            <a:xfrm>
              <a:off x="20285248" y="34677455"/>
              <a:ext cx="3331748" cy="456467"/>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Post-Intervention (N=11)</a:t>
              </a:r>
              <a:endParaRPr sz="2000">
                <a:solidFill>
                  <a:schemeClr val="dk1"/>
                </a:solidFill>
                <a:latin typeface="Helvetica Neue"/>
                <a:ea typeface="Helvetica Neue"/>
                <a:cs typeface="Helvetica Neue"/>
                <a:sym typeface="Helvetica Neue"/>
              </a:endParaRPr>
            </a:p>
          </p:txBody>
        </p:sp>
        <p:pic>
          <p:nvPicPr>
            <p:cNvPr id="114" name="Google Shape;114;p1"/>
            <p:cNvPicPr preferRelativeResize="0"/>
            <p:nvPr/>
          </p:nvPicPr>
          <p:blipFill rotWithShape="1">
            <a:blip r:embed="rId10">
              <a:alphaModFix/>
            </a:blip>
            <a:srcRect/>
            <a:stretch/>
          </p:blipFill>
          <p:spPr>
            <a:xfrm>
              <a:off x="15371875" y="32129262"/>
              <a:ext cx="12980882" cy="2478024"/>
            </a:xfrm>
            <a:prstGeom prst="rect">
              <a:avLst/>
            </a:prstGeom>
            <a:noFill/>
            <a:ln>
              <a:noFill/>
            </a:ln>
          </p:spPr>
        </p:pic>
        <p:pic>
          <p:nvPicPr>
            <p:cNvPr id="115" name="Google Shape;115;p1"/>
            <p:cNvPicPr preferRelativeResize="0"/>
            <p:nvPr/>
          </p:nvPicPr>
          <p:blipFill rotWithShape="1">
            <a:blip r:embed="rId11">
              <a:alphaModFix/>
            </a:blip>
            <a:srcRect/>
            <a:stretch/>
          </p:blipFill>
          <p:spPr>
            <a:xfrm>
              <a:off x="15551490" y="35157977"/>
              <a:ext cx="12980884" cy="2478024"/>
            </a:xfrm>
            <a:prstGeom prst="rect">
              <a:avLst/>
            </a:prstGeom>
            <a:noFill/>
            <a:ln>
              <a:noFill/>
            </a:ln>
          </p:spPr>
        </p:pic>
      </p:grpSp>
      <p:pic>
        <p:nvPicPr>
          <p:cNvPr id="116" name="Google Shape;116;p1"/>
          <p:cNvPicPr preferRelativeResize="0"/>
          <p:nvPr/>
        </p:nvPicPr>
        <p:blipFill rotWithShape="1">
          <a:blip r:embed="rId12">
            <a:alphaModFix/>
          </a:blip>
          <a:srcRect/>
          <a:stretch/>
        </p:blipFill>
        <p:spPr>
          <a:xfrm>
            <a:off x="29827602" y="15000197"/>
            <a:ext cx="13023465" cy="2484984"/>
          </a:xfrm>
          <a:prstGeom prst="rect">
            <a:avLst/>
          </a:prstGeom>
          <a:noFill/>
          <a:ln>
            <a:noFill/>
          </a:ln>
        </p:spPr>
      </p:pic>
      <p:pic>
        <p:nvPicPr>
          <p:cNvPr id="117" name="Google Shape;117;p1"/>
          <p:cNvPicPr preferRelativeResize="0"/>
          <p:nvPr/>
        </p:nvPicPr>
        <p:blipFill rotWithShape="1">
          <a:blip r:embed="rId13">
            <a:alphaModFix/>
          </a:blip>
          <a:srcRect/>
          <a:stretch/>
        </p:blipFill>
        <p:spPr>
          <a:xfrm>
            <a:off x="29827601" y="11840953"/>
            <a:ext cx="13017347" cy="2484984"/>
          </a:xfrm>
          <a:prstGeom prst="rect">
            <a:avLst/>
          </a:prstGeom>
          <a:noFill/>
          <a:ln>
            <a:noFill/>
          </a:ln>
        </p:spPr>
      </p:pic>
      <p:sp>
        <p:nvSpPr>
          <p:cNvPr id="118" name="Google Shape;118;p1"/>
          <p:cNvSpPr/>
          <p:nvPr/>
        </p:nvSpPr>
        <p:spPr>
          <a:xfrm>
            <a:off x="34656136" y="11023406"/>
            <a:ext cx="3297715" cy="654479"/>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Pre-Intervention (N=16)</a:t>
            </a:r>
            <a:endParaRPr sz="2000">
              <a:solidFill>
                <a:schemeClr val="dk1"/>
              </a:solidFill>
              <a:latin typeface="Helvetica Neue"/>
              <a:ea typeface="Helvetica Neue"/>
              <a:cs typeface="Helvetica Neue"/>
              <a:sym typeface="Helvetica Neue"/>
            </a:endParaRPr>
          </a:p>
        </p:txBody>
      </p:sp>
      <p:sp>
        <p:nvSpPr>
          <p:cNvPr id="119" name="Google Shape;119;p1"/>
          <p:cNvSpPr/>
          <p:nvPr/>
        </p:nvSpPr>
        <p:spPr>
          <a:xfrm>
            <a:off x="34575037" y="14564684"/>
            <a:ext cx="3378814" cy="39403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Post-Intervention (N=11)</a:t>
            </a:r>
            <a:endParaRPr sz="2000">
              <a:solidFill>
                <a:schemeClr val="dk1"/>
              </a:solidFill>
              <a:latin typeface="Helvetica Neue"/>
              <a:ea typeface="Helvetica Neue"/>
              <a:cs typeface="Helvetica Neue"/>
              <a:sym typeface="Helvetica Neue"/>
            </a:endParaRPr>
          </a:p>
        </p:txBody>
      </p:sp>
      <p:sp>
        <p:nvSpPr>
          <p:cNvPr id="120" name="Google Shape;120;p1"/>
          <p:cNvSpPr txBox="1"/>
          <p:nvPr/>
        </p:nvSpPr>
        <p:spPr>
          <a:xfrm>
            <a:off x="19072795" y="19757770"/>
            <a:ext cx="96151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a:solidFill>
                  <a:srgbClr val="000000"/>
                </a:solidFill>
                <a:latin typeface="Helvetica Neue"/>
                <a:ea typeface="Helvetica Neue"/>
                <a:cs typeface="Helvetica Neue"/>
                <a:sym typeface="Helvetica Neue"/>
              </a:rPr>
              <a:t>Voxel Threshold: p FDR corrected &lt;0.05; Cluster Threshold: p FDR corrected &lt;0.05</a:t>
            </a:r>
            <a:endParaRPr/>
          </a:p>
        </p:txBody>
      </p:sp>
      <p:sp>
        <p:nvSpPr>
          <p:cNvPr id="121" name="Google Shape;121;p1"/>
          <p:cNvSpPr/>
          <p:nvPr/>
        </p:nvSpPr>
        <p:spPr>
          <a:xfrm>
            <a:off x="14923678" y="20181935"/>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Other-Selected Music</a:t>
            </a:r>
            <a:endParaRPr/>
          </a:p>
        </p:txBody>
      </p:sp>
      <p:pic>
        <p:nvPicPr>
          <p:cNvPr id="122" name="Google Shape;122;p1"/>
          <p:cNvPicPr preferRelativeResize="0"/>
          <p:nvPr/>
        </p:nvPicPr>
        <p:blipFill rotWithShape="1">
          <a:blip r:embed="rId14">
            <a:alphaModFix/>
          </a:blip>
          <a:srcRect/>
          <a:stretch/>
        </p:blipFill>
        <p:spPr>
          <a:xfrm>
            <a:off x="15438686" y="33138775"/>
            <a:ext cx="3180539" cy="4081084"/>
          </a:xfrm>
          <a:prstGeom prst="rect">
            <a:avLst/>
          </a:prstGeom>
          <a:noFill/>
          <a:ln>
            <a:noFill/>
          </a:ln>
        </p:spPr>
      </p:pic>
      <p:pic>
        <p:nvPicPr>
          <p:cNvPr id="123" name="Google Shape;123;p1"/>
          <p:cNvPicPr preferRelativeResize="0"/>
          <p:nvPr/>
        </p:nvPicPr>
        <p:blipFill rotWithShape="1">
          <a:blip r:embed="rId15">
            <a:alphaModFix/>
          </a:blip>
          <a:srcRect/>
          <a:stretch/>
        </p:blipFill>
        <p:spPr>
          <a:xfrm>
            <a:off x="19628758" y="33063561"/>
            <a:ext cx="2933244" cy="4081084"/>
          </a:xfrm>
          <a:prstGeom prst="rect">
            <a:avLst/>
          </a:prstGeom>
          <a:noFill/>
          <a:ln>
            <a:noFill/>
          </a:ln>
        </p:spPr>
      </p:pic>
      <p:grpSp>
        <p:nvGrpSpPr>
          <p:cNvPr id="124" name="Google Shape;124;p1"/>
          <p:cNvGrpSpPr/>
          <p:nvPr/>
        </p:nvGrpSpPr>
        <p:grpSpPr>
          <a:xfrm>
            <a:off x="16089007" y="33325429"/>
            <a:ext cx="1293822" cy="2372723"/>
            <a:chOff x="7299169" y="1940560"/>
            <a:chExt cx="1086183" cy="2286000"/>
          </a:xfrm>
        </p:grpSpPr>
        <p:cxnSp>
          <p:nvCxnSpPr>
            <p:cNvPr id="125" name="Google Shape;125;p1"/>
            <p:cNvCxnSpPr/>
            <p:nvPr/>
          </p:nvCxnSpPr>
          <p:spPr>
            <a:xfrm flipH="1">
              <a:off x="8248188" y="1981200"/>
              <a:ext cx="2" cy="2048256"/>
            </a:xfrm>
            <a:prstGeom prst="straightConnector1">
              <a:avLst/>
            </a:prstGeom>
            <a:noFill/>
            <a:ln w="9525" cap="flat" cmpd="sng">
              <a:solidFill>
                <a:schemeClr val="dk1"/>
              </a:solidFill>
              <a:prstDash val="solid"/>
              <a:miter lim="800000"/>
              <a:headEnd type="none" w="sm" len="sm"/>
              <a:tailEnd type="none" w="sm" len="sm"/>
            </a:ln>
          </p:spPr>
        </p:cxnSp>
        <p:grpSp>
          <p:nvGrpSpPr>
            <p:cNvPr id="126" name="Google Shape;126;p1"/>
            <p:cNvGrpSpPr/>
            <p:nvPr/>
          </p:nvGrpSpPr>
          <p:grpSpPr>
            <a:xfrm>
              <a:off x="8111030" y="4043680"/>
              <a:ext cx="274322" cy="182880"/>
              <a:chOff x="2164078" y="3688080"/>
              <a:chExt cx="274322" cy="182880"/>
            </a:xfrm>
          </p:grpSpPr>
          <p:cxnSp>
            <p:nvCxnSpPr>
              <p:cNvPr id="127" name="Google Shape;127;p1"/>
              <p:cNvCxnSpPr/>
              <p:nvPr/>
            </p:nvCxnSpPr>
            <p:spPr>
              <a:xfrm>
                <a:off x="2164080" y="368808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28" name="Google Shape;128;p1"/>
              <p:cNvCxnSpPr/>
              <p:nvPr/>
            </p:nvCxnSpPr>
            <p:spPr>
              <a:xfrm flipH="1">
                <a:off x="2164078" y="36880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29" name="Google Shape;129;p1"/>
              <p:cNvCxnSpPr/>
              <p:nvPr/>
            </p:nvCxnSpPr>
            <p:spPr>
              <a:xfrm flipH="1">
                <a:off x="2438398" y="3688080"/>
                <a:ext cx="2" cy="182880"/>
              </a:xfrm>
              <a:prstGeom prst="straightConnector1">
                <a:avLst/>
              </a:prstGeom>
              <a:noFill/>
              <a:ln w="9525" cap="flat" cmpd="sng">
                <a:solidFill>
                  <a:schemeClr val="dk1"/>
                </a:solidFill>
                <a:prstDash val="solid"/>
                <a:miter lim="800000"/>
                <a:headEnd type="none" w="sm" len="sm"/>
                <a:tailEnd type="none" w="sm" len="sm"/>
              </a:ln>
            </p:spPr>
          </p:cxnSp>
        </p:grpSp>
        <p:grpSp>
          <p:nvGrpSpPr>
            <p:cNvPr id="130" name="Google Shape;130;p1"/>
            <p:cNvGrpSpPr/>
            <p:nvPr/>
          </p:nvGrpSpPr>
          <p:grpSpPr>
            <a:xfrm>
              <a:off x="7299169" y="2174240"/>
              <a:ext cx="274322" cy="182880"/>
              <a:chOff x="2164078" y="3688080"/>
              <a:chExt cx="274322" cy="182880"/>
            </a:xfrm>
          </p:grpSpPr>
          <p:cxnSp>
            <p:nvCxnSpPr>
              <p:cNvPr id="131" name="Google Shape;131;p1"/>
              <p:cNvCxnSpPr/>
              <p:nvPr/>
            </p:nvCxnSpPr>
            <p:spPr>
              <a:xfrm>
                <a:off x="2164080" y="368808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32" name="Google Shape;132;p1"/>
              <p:cNvCxnSpPr/>
              <p:nvPr/>
            </p:nvCxnSpPr>
            <p:spPr>
              <a:xfrm flipH="1">
                <a:off x="2164078" y="36880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33" name="Google Shape;133;p1"/>
              <p:cNvCxnSpPr/>
              <p:nvPr/>
            </p:nvCxnSpPr>
            <p:spPr>
              <a:xfrm flipH="1">
                <a:off x="2438398" y="3688080"/>
                <a:ext cx="2" cy="182880"/>
              </a:xfrm>
              <a:prstGeom prst="straightConnector1">
                <a:avLst/>
              </a:prstGeom>
              <a:noFill/>
              <a:ln w="9525" cap="flat" cmpd="sng">
                <a:solidFill>
                  <a:schemeClr val="dk1"/>
                </a:solidFill>
                <a:prstDash val="solid"/>
                <a:miter lim="800000"/>
                <a:headEnd type="none" w="sm" len="sm"/>
                <a:tailEnd type="none" w="sm" len="sm"/>
              </a:ln>
            </p:spPr>
          </p:cxnSp>
        </p:grpSp>
        <p:cxnSp>
          <p:nvCxnSpPr>
            <p:cNvPr id="134" name="Google Shape;134;p1"/>
            <p:cNvCxnSpPr/>
            <p:nvPr/>
          </p:nvCxnSpPr>
          <p:spPr>
            <a:xfrm>
              <a:off x="7436331" y="1991360"/>
              <a:ext cx="0" cy="182880"/>
            </a:xfrm>
            <a:prstGeom prst="straightConnector1">
              <a:avLst/>
            </a:prstGeom>
            <a:noFill/>
            <a:ln w="9525" cap="flat" cmpd="sng">
              <a:solidFill>
                <a:schemeClr val="dk1"/>
              </a:solidFill>
              <a:prstDash val="solid"/>
              <a:miter lim="800000"/>
              <a:headEnd type="none" w="sm" len="sm"/>
              <a:tailEnd type="none" w="sm" len="sm"/>
            </a:ln>
          </p:spPr>
        </p:cxnSp>
        <p:cxnSp>
          <p:nvCxnSpPr>
            <p:cNvPr id="135" name="Google Shape;135;p1"/>
            <p:cNvCxnSpPr/>
            <p:nvPr/>
          </p:nvCxnSpPr>
          <p:spPr>
            <a:xfrm>
              <a:off x="7436331" y="1981200"/>
              <a:ext cx="811857" cy="0"/>
            </a:xfrm>
            <a:prstGeom prst="straightConnector1">
              <a:avLst/>
            </a:prstGeom>
            <a:noFill/>
            <a:ln w="9525" cap="flat" cmpd="sng">
              <a:solidFill>
                <a:schemeClr val="dk1"/>
              </a:solidFill>
              <a:prstDash val="solid"/>
              <a:miter lim="800000"/>
              <a:headEnd type="none" w="sm" len="sm"/>
              <a:tailEnd type="none" w="sm" len="sm"/>
            </a:ln>
          </p:spPr>
        </p:cxnSp>
        <p:sp>
          <p:nvSpPr>
            <p:cNvPr id="136" name="Google Shape;136;p1"/>
            <p:cNvSpPr/>
            <p:nvPr/>
          </p:nvSpPr>
          <p:spPr>
            <a:xfrm>
              <a:off x="7573489" y="1940560"/>
              <a:ext cx="589280" cy="2844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a:t>
              </a:r>
              <a:endParaRPr/>
            </a:p>
          </p:txBody>
        </p:sp>
      </p:grpSp>
      <p:grpSp>
        <p:nvGrpSpPr>
          <p:cNvPr id="137" name="Google Shape;137;p1"/>
          <p:cNvGrpSpPr/>
          <p:nvPr/>
        </p:nvGrpSpPr>
        <p:grpSpPr>
          <a:xfrm>
            <a:off x="20266335" y="33260761"/>
            <a:ext cx="1293822" cy="2217706"/>
            <a:chOff x="7299169" y="2089912"/>
            <a:chExt cx="1086183" cy="2136648"/>
          </a:xfrm>
        </p:grpSpPr>
        <p:cxnSp>
          <p:nvCxnSpPr>
            <p:cNvPr id="138" name="Google Shape;138;p1"/>
            <p:cNvCxnSpPr/>
            <p:nvPr/>
          </p:nvCxnSpPr>
          <p:spPr>
            <a:xfrm flipH="1">
              <a:off x="8248188" y="2103120"/>
              <a:ext cx="2" cy="1947672"/>
            </a:xfrm>
            <a:prstGeom prst="straightConnector1">
              <a:avLst/>
            </a:prstGeom>
            <a:noFill/>
            <a:ln w="9525" cap="flat" cmpd="sng">
              <a:solidFill>
                <a:schemeClr val="dk1"/>
              </a:solidFill>
              <a:prstDash val="solid"/>
              <a:miter lim="800000"/>
              <a:headEnd type="none" w="sm" len="sm"/>
              <a:tailEnd type="none" w="sm" len="sm"/>
            </a:ln>
          </p:spPr>
        </p:cxnSp>
        <p:grpSp>
          <p:nvGrpSpPr>
            <p:cNvPr id="139" name="Google Shape;139;p1"/>
            <p:cNvGrpSpPr/>
            <p:nvPr/>
          </p:nvGrpSpPr>
          <p:grpSpPr>
            <a:xfrm>
              <a:off x="8111030" y="4043680"/>
              <a:ext cx="274322" cy="182880"/>
              <a:chOff x="2164078" y="3688080"/>
              <a:chExt cx="274322" cy="182880"/>
            </a:xfrm>
          </p:grpSpPr>
          <p:cxnSp>
            <p:nvCxnSpPr>
              <p:cNvPr id="140" name="Google Shape;140;p1"/>
              <p:cNvCxnSpPr/>
              <p:nvPr/>
            </p:nvCxnSpPr>
            <p:spPr>
              <a:xfrm>
                <a:off x="2164080" y="368808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41" name="Google Shape;141;p1"/>
              <p:cNvCxnSpPr/>
              <p:nvPr/>
            </p:nvCxnSpPr>
            <p:spPr>
              <a:xfrm flipH="1">
                <a:off x="2164078" y="36880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42" name="Google Shape;142;p1"/>
              <p:cNvCxnSpPr/>
              <p:nvPr/>
            </p:nvCxnSpPr>
            <p:spPr>
              <a:xfrm flipH="1">
                <a:off x="2438398" y="3688080"/>
                <a:ext cx="2" cy="182880"/>
              </a:xfrm>
              <a:prstGeom prst="straightConnector1">
                <a:avLst/>
              </a:prstGeom>
              <a:noFill/>
              <a:ln w="9525" cap="flat" cmpd="sng">
                <a:solidFill>
                  <a:schemeClr val="dk1"/>
                </a:solidFill>
                <a:prstDash val="solid"/>
                <a:miter lim="800000"/>
                <a:headEnd type="none" w="sm" len="sm"/>
                <a:tailEnd type="none" w="sm" len="sm"/>
              </a:ln>
            </p:spPr>
          </p:cxnSp>
        </p:grpSp>
        <p:grpSp>
          <p:nvGrpSpPr>
            <p:cNvPr id="143" name="Google Shape;143;p1"/>
            <p:cNvGrpSpPr/>
            <p:nvPr/>
          </p:nvGrpSpPr>
          <p:grpSpPr>
            <a:xfrm>
              <a:off x="7299169" y="2174240"/>
              <a:ext cx="274322" cy="182880"/>
              <a:chOff x="2164078" y="3688080"/>
              <a:chExt cx="274322" cy="182880"/>
            </a:xfrm>
          </p:grpSpPr>
          <p:cxnSp>
            <p:nvCxnSpPr>
              <p:cNvPr id="144" name="Google Shape;144;p1"/>
              <p:cNvCxnSpPr/>
              <p:nvPr/>
            </p:nvCxnSpPr>
            <p:spPr>
              <a:xfrm>
                <a:off x="2164080" y="368808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45" name="Google Shape;145;p1"/>
              <p:cNvCxnSpPr/>
              <p:nvPr/>
            </p:nvCxnSpPr>
            <p:spPr>
              <a:xfrm flipH="1">
                <a:off x="2164078" y="36880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46" name="Google Shape;146;p1"/>
              <p:cNvCxnSpPr/>
              <p:nvPr/>
            </p:nvCxnSpPr>
            <p:spPr>
              <a:xfrm flipH="1">
                <a:off x="2438398" y="3688080"/>
                <a:ext cx="2" cy="182880"/>
              </a:xfrm>
              <a:prstGeom prst="straightConnector1">
                <a:avLst/>
              </a:prstGeom>
              <a:noFill/>
              <a:ln w="9525" cap="flat" cmpd="sng">
                <a:solidFill>
                  <a:schemeClr val="dk1"/>
                </a:solidFill>
                <a:prstDash val="solid"/>
                <a:miter lim="800000"/>
                <a:headEnd type="none" w="sm" len="sm"/>
                <a:tailEnd type="none" w="sm" len="sm"/>
              </a:ln>
            </p:spPr>
          </p:cxnSp>
        </p:grpSp>
        <p:cxnSp>
          <p:nvCxnSpPr>
            <p:cNvPr id="147" name="Google Shape;147;p1"/>
            <p:cNvCxnSpPr/>
            <p:nvPr/>
          </p:nvCxnSpPr>
          <p:spPr>
            <a:xfrm>
              <a:off x="7436331" y="2092960"/>
              <a:ext cx="0" cy="91440"/>
            </a:xfrm>
            <a:prstGeom prst="straightConnector1">
              <a:avLst/>
            </a:prstGeom>
            <a:noFill/>
            <a:ln w="9525" cap="flat" cmpd="sng">
              <a:solidFill>
                <a:schemeClr val="dk1"/>
              </a:solidFill>
              <a:prstDash val="solid"/>
              <a:miter lim="800000"/>
              <a:headEnd type="none" w="sm" len="sm"/>
              <a:tailEnd type="none" w="sm" len="sm"/>
            </a:ln>
          </p:spPr>
        </p:cxnSp>
        <p:cxnSp>
          <p:nvCxnSpPr>
            <p:cNvPr id="148" name="Google Shape;148;p1"/>
            <p:cNvCxnSpPr/>
            <p:nvPr/>
          </p:nvCxnSpPr>
          <p:spPr>
            <a:xfrm>
              <a:off x="7436331" y="2092960"/>
              <a:ext cx="811857" cy="0"/>
            </a:xfrm>
            <a:prstGeom prst="straightConnector1">
              <a:avLst/>
            </a:prstGeom>
            <a:noFill/>
            <a:ln w="9525" cap="flat" cmpd="sng">
              <a:solidFill>
                <a:schemeClr val="dk1"/>
              </a:solidFill>
              <a:prstDash val="solid"/>
              <a:miter lim="800000"/>
              <a:headEnd type="none" w="sm" len="sm"/>
              <a:tailEnd type="none" w="sm" len="sm"/>
            </a:ln>
          </p:spPr>
        </p:cxnSp>
        <p:sp>
          <p:nvSpPr>
            <p:cNvPr id="149" name="Google Shape;149;p1"/>
            <p:cNvSpPr/>
            <p:nvPr/>
          </p:nvSpPr>
          <p:spPr>
            <a:xfrm>
              <a:off x="7573489" y="2089912"/>
              <a:ext cx="589280" cy="2844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a:t>
              </a:r>
              <a:endParaRPr/>
            </a:p>
          </p:txBody>
        </p:sp>
      </p:grpSp>
      <p:pic>
        <p:nvPicPr>
          <p:cNvPr id="150" name="Google Shape;150;p1"/>
          <p:cNvPicPr preferRelativeResize="0"/>
          <p:nvPr/>
        </p:nvPicPr>
        <p:blipFill rotWithShape="1">
          <a:blip r:embed="rId16">
            <a:alphaModFix/>
          </a:blip>
          <a:srcRect/>
          <a:stretch/>
        </p:blipFill>
        <p:spPr>
          <a:xfrm>
            <a:off x="24016418" y="33063561"/>
            <a:ext cx="3220035" cy="4081084"/>
          </a:xfrm>
          <a:prstGeom prst="rect">
            <a:avLst/>
          </a:prstGeom>
          <a:noFill/>
          <a:ln>
            <a:noFill/>
          </a:ln>
        </p:spPr>
      </p:pic>
      <p:grpSp>
        <p:nvGrpSpPr>
          <p:cNvPr id="151" name="Google Shape;151;p1"/>
          <p:cNvGrpSpPr/>
          <p:nvPr/>
        </p:nvGrpSpPr>
        <p:grpSpPr>
          <a:xfrm>
            <a:off x="24605520" y="33443197"/>
            <a:ext cx="1293822" cy="1637706"/>
            <a:chOff x="7299169" y="2089912"/>
            <a:chExt cx="1086183" cy="1577848"/>
          </a:xfrm>
        </p:grpSpPr>
        <p:cxnSp>
          <p:nvCxnSpPr>
            <p:cNvPr id="152" name="Google Shape;152;p1"/>
            <p:cNvCxnSpPr/>
            <p:nvPr/>
          </p:nvCxnSpPr>
          <p:spPr>
            <a:xfrm flipH="1">
              <a:off x="8248188" y="2103120"/>
              <a:ext cx="2" cy="1371600"/>
            </a:xfrm>
            <a:prstGeom prst="straightConnector1">
              <a:avLst/>
            </a:prstGeom>
            <a:noFill/>
            <a:ln w="9525" cap="flat" cmpd="sng">
              <a:solidFill>
                <a:schemeClr val="dk1"/>
              </a:solidFill>
              <a:prstDash val="solid"/>
              <a:miter lim="800000"/>
              <a:headEnd type="none" w="sm" len="sm"/>
              <a:tailEnd type="none" w="sm" len="sm"/>
            </a:ln>
          </p:spPr>
        </p:cxnSp>
        <p:grpSp>
          <p:nvGrpSpPr>
            <p:cNvPr id="153" name="Google Shape;153;p1"/>
            <p:cNvGrpSpPr/>
            <p:nvPr/>
          </p:nvGrpSpPr>
          <p:grpSpPr>
            <a:xfrm>
              <a:off x="8111030" y="3474720"/>
              <a:ext cx="274322" cy="193040"/>
              <a:chOff x="2164078" y="3119120"/>
              <a:chExt cx="274322" cy="193040"/>
            </a:xfrm>
          </p:grpSpPr>
          <p:cxnSp>
            <p:nvCxnSpPr>
              <p:cNvPr id="154" name="Google Shape;154;p1"/>
              <p:cNvCxnSpPr/>
              <p:nvPr/>
            </p:nvCxnSpPr>
            <p:spPr>
              <a:xfrm>
                <a:off x="2164080" y="311912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55" name="Google Shape;155;p1"/>
              <p:cNvCxnSpPr/>
              <p:nvPr/>
            </p:nvCxnSpPr>
            <p:spPr>
              <a:xfrm flipH="1">
                <a:off x="2164078" y="31292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56" name="Google Shape;156;p1"/>
              <p:cNvCxnSpPr/>
              <p:nvPr/>
            </p:nvCxnSpPr>
            <p:spPr>
              <a:xfrm flipH="1">
                <a:off x="2438398" y="3129280"/>
                <a:ext cx="2" cy="182880"/>
              </a:xfrm>
              <a:prstGeom prst="straightConnector1">
                <a:avLst/>
              </a:prstGeom>
              <a:noFill/>
              <a:ln w="9525" cap="flat" cmpd="sng">
                <a:solidFill>
                  <a:schemeClr val="dk1"/>
                </a:solidFill>
                <a:prstDash val="solid"/>
                <a:miter lim="800000"/>
                <a:headEnd type="none" w="sm" len="sm"/>
                <a:tailEnd type="none" w="sm" len="sm"/>
              </a:ln>
            </p:spPr>
          </p:cxnSp>
        </p:grpSp>
        <p:grpSp>
          <p:nvGrpSpPr>
            <p:cNvPr id="157" name="Google Shape;157;p1"/>
            <p:cNvGrpSpPr/>
            <p:nvPr/>
          </p:nvGrpSpPr>
          <p:grpSpPr>
            <a:xfrm>
              <a:off x="7299169" y="2174240"/>
              <a:ext cx="274322" cy="182880"/>
              <a:chOff x="2164078" y="3688080"/>
              <a:chExt cx="274322" cy="182880"/>
            </a:xfrm>
          </p:grpSpPr>
          <p:cxnSp>
            <p:nvCxnSpPr>
              <p:cNvPr id="158" name="Google Shape;158;p1"/>
              <p:cNvCxnSpPr/>
              <p:nvPr/>
            </p:nvCxnSpPr>
            <p:spPr>
              <a:xfrm>
                <a:off x="2164080" y="3688080"/>
                <a:ext cx="274320" cy="0"/>
              </a:xfrm>
              <a:prstGeom prst="straightConnector1">
                <a:avLst/>
              </a:prstGeom>
              <a:noFill/>
              <a:ln w="9525" cap="flat" cmpd="sng">
                <a:solidFill>
                  <a:schemeClr val="dk1"/>
                </a:solidFill>
                <a:prstDash val="solid"/>
                <a:miter lim="800000"/>
                <a:headEnd type="none" w="sm" len="sm"/>
                <a:tailEnd type="none" w="sm" len="sm"/>
              </a:ln>
            </p:spPr>
          </p:cxnSp>
          <p:cxnSp>
            <p:nvCxnSpPr>
              <p:cNvPr id="159" name="Google Shape;159;p1"/>
              <p:cNvCxnSpPr/>
              <p:nvPr/>
            </p:nvCxnSpPr>
            <p:spPr>
              <a:xfrm flipH="1">
                <a:off x="2164078" y="3688080"/>
                <a:ext cx="2" cy="182880"/>
              </a:xfrm>
              <a:prstGeom prst="straightConnector1">
                <a:avLst/>
              </a:prstGeom>
              <a:noFill/>
              <a:ln w="9525" cap="flat" cmpd="sng">
                <a:solidFill>
                  <a:schemeClr val="dk1"/>
                </a:solidFill>
                <a:prstDash val="solid"/>
                <a:miter lim="800000"/>
                <a:headEnd type="none" w="sm" len="sm"/>
                <a:tailEnd type="none" w="sm" len="sm"/>
              </a:ln>
            </p:spPr>
          </p:cxnSp>
          <p:cxnSp>
            <p:nvCxnSpPr>
              <p:cNvPr id="160" name="Google Shape;160;p1"/>
              <p:cNvCxnSpPr/>
              <p:nvPr/>
            </p:nvCxnSpPr>
            <p:spPr>
              <a:xfrm flipH="1">
                <a:off x="2438398" y="3688080"/>
                <a:ext cx="2" cy="182880"/>
              </a:xfrm>
              <a:prstGeom prst="straightConnector1">
                <a:avLst/>
              </a:prstGeom>
              <a:noFill/>
              <a:ln w="9525" cap="flat" cmpd="sng">
                <a:solidFill>
                  <a:schemeClr val="dk1"/>
                </a:solidFill>
                <a:prstDash val="solid"/>
                <a:miter lim="800000"/>
                <a:headEnd type="none" w="sm" len="sm"/>
                <a:tailEnd type="none" w="sm" len="sm"/>
              </a:ln>
            </p:spPr>
          </p:cxnSp>
        </p:grpSp>
        <p:cxnSp>
          <p:nvCxnSpPr>
            <p:cNvPr id="161" name="Google Shape;161;p1"/>
            <p:cNvCxnSpPr/>
            <p:nvPr/>
          </p:nvCxnSpPr>
          <p:spPr>
            <a:xfrm>
              <a:off x="7436331" y="2092960"/>
              <a:ext cx="0" cy="91440"/>
            </a:xfrm>
            <a:prstGeom prst="straightConnector1">
              <a:avLst/>
            </a:prstGeom>
            <a:noFill/>
            <a:ln w="9525" cap="flat" cmpd="sng">
              <a:solidFill>
                <a:schemeClr val="dk1"/>
              </a:solidFill>
              <a:prstDash val="solid"/>
              <a:miter lim="800000"/>
              <a:headEnd type="none" w="sm" len="sm"/>
              <a:tailEnd type="none" w="sm" len="sm"/>
            </a:ln>
          </p:spPr>
        </p:cxnSp>
        <p:cxnSp>
          <p:nvCxnSpPr>
            <p:cNvPr id="162" name="Google Shape;162;p1"/>
            <p:cNvCxnSpPr/>
            <p:nvPr/>
          </p:nvCxnSpPr>
          <p:spPr>
            <a:xfrm>
              <a:off x="7436331" y="2092960"/>
              <a:ext cx="811857" cy="0"/>
            </a:xfrm>
            <a:prstGeom prst="straightConnector1">
              <a:avLst/>
            </a:prstGeom>
            <a:noFill/>
            <a:ln w="9525" cap="flat" cmpd="sng">
              <a:solidFill>
                <a:schemeClr val="dk1"/>
              </a:solidFill>
              <a:prstDash val="solid"/>
              <a:miter lim="800000"/>
              <a:headEnd type="none" w="sm" len="sm"/>
              <a:tailEnd type="none" w="sm" len="sm"/>
            </a:ln>
          </p:spPr>
        </p:cxnSp>
        <p:sp>
          <p:nvSpPr>
            <p:cNvPr id="163" name="Google Shape;163;p1"/>
            <p:cNvSpPr/>
            <p:nvPr/>
          </p:nvSpPr>
          <p:spPr>
            <a:xfrm>
              <a:off x="7573489" y="2089912"/>
              <a:ext cx="589280" cy="28448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dk1"/>
                  </a:solidFill>
                  <a:latin typeface="Calibri"/>
                  <a:ea typeface="Calibri"/>
                  <a:cs typeface="Calibri"/>
                  <a:sym typeface="Calibri"/>
                </a:rPr>
                <a:t>**</a:t>
              </a:r>
              <a:endParaRPr/>
            </a:p>
          </p:txBody>
        </p:sp>
      </p:grpSp>
      <p:sp>
        <p:nvSpPr>
          <p:cNvPr id="164" name="Google Shape;164;p1"/>
          <p:cNvSpPr/>
          <p:nvPr/>
        </p:nvSpPr>
        <p:spPr>
          <a:xfrm>
            <a:off x="27078348" y="37048497"/>
            <a:ext cx="1789089" cy="558523"/>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600">
                <a:solidFill>
                  <a:schemeClr val="dk1"/>
                </a:solidFill>
                <a:latin typeface="Helvetica Neue"/>
                <a:ea typeface="Helvetica Neue"/>
                <a:cs typeface="Helvetica Neue"/>
                <a:sym typeface="Helvetica Neue"/>
              </a:rPr>
              <a:t>2-way rmANOVA, main effects</a:t>
            </a:r>
            <a:endParaRPr/>
          </a:p>
          <a:p>
            <a:pPr marL="0" marR="0" lvl="0" indent="0" algn="r" rtl="0">
              <a:spcBef>
                <a:spcPts val="0"/>
              </a:spcBef>
              <a:spcAft>
                <a:spcPts val="0"/>
              </a:spcAft>
              <a:buNone/>
            </a:pPr>
            <a:r>
              <a:rPr lang="en-US" sz="1600">
                <a:solidFill>
                  <a:schemeClr val="dk1"/>
                </a:solidFill>
                <a:latin typeface="Helvetica Neue"/>
                <a:ea typeface="Helvetica Neue"/>
                <a:cs typeface="Helvetica Neue"/>
                <a:sym typeface="Helvetica Neue"/>
              </a:rPr>
              <a:t>** p&lt;0.01 </a:t>
            </a:r>
            <a:endParaRPr/>
          </a:p>
          <a:p>
            <a:pPr marL="0" marR="0" lvl="0" indent="0" algn="r" rtl="0">
              <a:spcBef>
                <a:spcPts val="0"/>
              </a:spcBef>
              <a:spcAft>
                <a:spcPts val="0"/>
              </a:spcAft>
              <a:buNone/>
            </a:pPr>
            <a:r>
              <a:rPr lang="en-US" sz="1600">
                <a:solidFill>
                  <a:schemeClr val="dk1"/>
                </a:solidFill>
                <a:latin typeface="Helvetica Neue"/>
                <a:ea typeface="Helvetica Neue"/>
                <a:cs typeface="Helvetica Neue"/>
                <a:sym typeface="Helvetica Neue"/>
              </a:rPr>
              <a:t>*** p&lt;0.001</a:t>
            </a:r>
            <a:endParaRPr/>
          </a:p>
        </p:txBody>
      </p:sp>
      <p:sp>
        <p:nvSpPr>
          <p:cNvPr id="165" name="Google Shape;165;p1"/>
          <p:cNvSpPr/>
          <p:nvPr/>
        </p:nvSpPr>
        <p:spPr>
          <a:xfrm>
            <a:off x="15025241" y="31137385"/>
            <a:ext cx="13877365"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Effect of Self-Selection (ROI)</a:t>
            </a:r>
            <a:endParaRPr/>
          </a:p>
        </p:txBody>
      </p:sp>
      <p:sp>
        <p:nvSpPr>
          <p:cNvPr id="166" name="Google Shape;166;p1"/>
          <p:cNvSpPr/>
          <p:nvPr/>
        </p:nvSpPr>
        <p:spPr>
          <a:xfrm>
            <a:off x="15013484" y="659130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a:solidFill>
                  <a:schemeClr val="lt1"/>
                </a:solidFill>
                <a:latin typeface="Helvetica Neue"/>
                <a:ea typeface="Helvetica Neue"/>
                <a:cs typeface="Helvetica Neue"/>
                <a:sym typeface="Helvetica Neue"/>
              </a:rPr>
              <a:t>Self-Selected Music</a:t>
            </a:r>
            <a:endParaRPr/>
          </a:p>
        </p:txBody>
      </p:sp>
      <p:sp>
        <p:nvSpPr>
          <p:cNvPr id="167" name="Google Shape;167;p1"/>
          <p:cNvSpPr txBox="1"/>
          <p:nvPr/>
        </p:nvSpPr>
        <p:spPr>
          <a:xfrm>
            <a:off x="19299242" y="30737274"/>
            <a:ext cx="96151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a:solidFill>
                  <a:srgbClr val="000000"/>
                </a:solidFill>
                <a:latin typeface="Helvetica Neue"/>
                <a:ea typeface="Helvetica Neue"/>
                <a:cs typeface="Helvetica Neue"/>
                <a:sym typeface="Helvetica Neue"/>
              </a:rPr>
              <a:t>Voxel Threshold: p FDR corrected &lt;0.05; Cluster Threshold: p FDR corrected &lt;0.05</a:t>
            </a:r>
            <a:endParaRPr/>
          </a:p>
        </p:txBody>
      </p:sp>
      <p:sp>
        <p:nvSpPr>
          <p:cNvPr id="168" name="Google Shape;168;p1"/>
          <p:cNvSpPr txBox="1"/>
          <p:nvPr/>
        </p:nvSpPr>
        <p:spPr>
          <a:xfrm>
            <a:off x="33604432" y="17811219"/>
            <a:ext cx="9615121"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a:solidFill>
                  <a:srgbClr val="000000"/>
                </a:solidFill>
                <a:latin typeface="Helvetica Neue"/>
                <a:ea typeface="Helvetica Neue"/>
                <a:cs typeface="Helvetica Neue"/>
                <a:sym typeface="Helvetica Neue"/>
              </a:rPr>
              <a:t>Voxel Threshold: p FDR corrected &lt;0.05; Cluster Threshold: p FDR corrected &lt;0.05</a:t>
            </a:r>
            <a:endParaRPr/>
          </a:p>
        </p:txBody>
      </p:sp>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1072</Words>
  <Application>Microsoft Macintosh PowerPoint</Application>
  <PresentationFormat>Custom</PresentationFormat>
  <Paragraphs>117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Helvetica Neue</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4</cp:revision>
  <dcterms:created xsi:type="dcterms:W3CDTF">2021-02-08T14:55:12Z</dcterms:created>
  <dcterms:modified xsi:type="dcterms:W3CDTF">2022-04-01T15:10:40Z</dcterms:modified>
</cp:coreProperties>
</file>